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6.jpg" ContentType="image/png"/>
  <Override PartName="/ppt/media/image17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2" r:id="rId5"/>
    <p:sldId id="303" r:id="rId6"/>
    <p:sldId id="261" r:id="rId7"/>
    <p:sldId id="305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085" autoAdjust="0"/>
    <p:restoredTop sz="60412" autoAdjust="0"/>
  </p:normalViewPr>
  <p:slideViewPr>
    <p:cSldViewPr snapToGrid="0">
      <p:cViewPr varScale="1">
        <p:scale>
          <a:sx n="57" d="100"/>
          <a:sy n="57" d="100"/>
        </p:scale>
        <p:origin x="71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88A5B7-A333-473C-A6F4-9377053C354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86B9EF2-E923-479B-9518-CB862D3DF4F9}">
      <dgm:prSet phldrT="[Texto]" custT="1"/>
      <dgm:spPr/>
      <dgm:t>
        <a:bodyPr/>
        <a:lstStyle/>
        <a:p>
          <a:pPr algn="l"/>
          <a:r>
            <a:rPr lang="es-ES" sz="1600" b="1" dirty="0"/>
            <a:t>Desafíos del mercado</a:t>
          </a:r>
          <a:endParaRPr lang="es-AR" sz="1600" b="1" dirty="0"/>
        </a:p>
      </dgm:t>
    </dgm:pt>
    <dgm:pt modelId="{76C5CF0B-A698-4B58-9E7C-DB2F1D795C8C}" type="parTrans" cxnId="{7220AD16-86D3-4593-B2DC-03F1E3964D18}">
      <dgm:prSet/>
      <dgm:spPr/>
      <dgm:t>
        <a:bodyPr/>
        <a:lstStyle/>
        <a:p>
          <a:endParaRPr lang="es-AR"/>
        </a:p>
      </dgm:t>
    </dgm:pt>
    <dgm:pt modelId="{FF121508-35CF-4199-ACEE-C99A0AE41358}" type="sibTrans" cxnId="{7220AD16-86D3-4593-B2DC-03F1E3964D18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AR"/>
        </a:p>
      </dgm:t>
    </dgm:pt>
    <dgm:pt modelId="{F418B6C3-19DC-4B02-8458-874F5C283454}">
      <dgm:prSet phldrT="[Texto]"/>
      <dgm:spPr/>
      <dgm:t>
        <a:bodyPr/>
        <a:lstStyle/>
        <a:p>
          <a:pPr algn="r"/>
          <a:r>
            <a:rPr lang="es-ES" dirty="0"/>
            <a:t>Exceso de información y volatilidad </a:t>
          </a:r>
          <a:endParaRPr lang="es-AR" dirty="0"/>
        </a:p>
      </dgm:t>
    </dgm:pt>
    <dgm:pt modelId="{86426419-E963-4B3D-99AD-37BCBFD8FD6D}" type="parTrans" cxnId="{2259302C-A80C-4135-9693-3DE1D37B256E}">
      <dgm:prSet/>
      <dgm:spPr/>
      <dgm:t>
        <a:bodyPr/>
        <a:lstStyle/>
        <a:p>
          <a:endParaRPr lang="es-AR"/>
        </a:p>
      </dgm:t>
    </dgm:pt>
    <dgm:pt modelId="{5DC497FD-BBD5-4B76-8F21-D27FD20FEF63}" type="sibTrans" cxnId="{2259302C-A80C-4135-9693-3DE1D37B256E}">
      <dgm:prSet/>
      <dgm:spPr/>
      <dgm:t>
        <a:bodyPr/>
        <a:lstStyle/>
        <a:p>
          <a:endParaRPr lang="es-AR"/>
        </a:p>
      </dgm:t>
    </dgm:pt>
    <dgm:pt modelId="{3A9129E8-DD3F-4940-A7D7-3341C9CE0726}">
      <dgm:prSet phldrT="[Texto]" custT="1"/>
      <dgm:spPr/>
      <dgm:t>
        <a:bodyPr/>
        <a:lstStyle/>
        <a:p>
          <a:r>
            <a:rPr lang="es-ES" sz="1600" b="1" dirty="0"/>
            <a:t>Restricciones </a:t>
          </a:r>
          <a:endParaRPr lang="es-AR" sz="1600" b="1" dirty="0"/>
        </a:p>
      </dgm:t>
    </dgm:pt>
    <dgm:pt modelId="{E6C8439B-3EFB-4226-939D-315C6C8981D3}" type="parTrans" cxnId="{7B86EAA5-37F5-48B6-AD95-10486E61588F}">
      <dgm:prSet/>
      <dgm:spPr/>
      <dgm:t>
        <a:bodyPr/>
        <a:lstStyle/>
        <a:p>
          <a:endParaRPr lang="es-AR"/>
        </a:p>
      </dgm:t>
    </dgm:pt>
    <dgm:pt modelId="{B6F559BA-C164-4F7F-8479-D61F207C0538}" type="sibTrans" cxnId="{7B86EAA5-37F5-48B6-AD95-10486E61588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AR"/>
        </a:p>
      </dgm:t>
    </dgm:pt>
    <dgm:pt modelId="{4E955287-CF55-408B-9EF8-D34244C67D69}">
      <dgm:prSet phldrT="[Texto]"/>
      <dgm:spPr/>
      <dgm:t>
        <a:bodyPr/>
        <a:lstStyle/>
        <a:p>
          <a:pPr algn="r"/>
          <a:r>
            <a:rPr lang="es-ES" dirty="0"/>
            <a:t>Riesgo y retorno con restricciones</a:t>
          </a:r>
          <a:endParaRPr lang="es-AR" dirty="0"/>
        </a:p>
      </dgm:t>
    </dgm:pt>
    <dgm:pt modelId="{72ABC841-63E8-4356-99E2-E0E81E4DFA30}" type="parTrans" cxnId="{11D09E11-4F7A-421B-AD67-49477F550942}">
      <dgm:prSet/>
      <dgm:spPr/>
      <dgm:t>
        <a:bodyPr/>
        <a:lstStyle/>
        <a:p>
          <a:endParaRPr lang="es-AR"/>
        </a:p>
      </dgm:t>
    </dgm:pt>
    <dgm:pt modelId="{31AA7AC2-79FB-42AB-94FF-9D67AFA84FE3}" type="sibTrans" cxnId="{11D09E11-4F7A-421B-AD67-49477F550942}">
      <dgm:prSet/>
      <dgm:spPr/>
      <dgm:t>
        <a:bodyPr/>
        <a:lstStyle/>
        <a:p>
          <a:endParaRPr lang="es-AR"/>
        </a:p>
      </dgm:t>
    </dgm:pt>
    <dgm:pt modelId="{AAB69754-61DF-4329-A3F7-FAE709912E17}">
      <dgm:prSet phldrT="[Texto]" custT="1"/>
      <dgm:spPr/>
      <dgm:t>
        <a:bodyPr/>
        <a:lstStyle/>
        <a:p>
          <a:r>
            <a:rPr lang="es-ES" sz="1600" b="1" dirty="0"/>
            <a:t>Estrategias necesarias</a:t>
          </a:r>
          <a:endParaRPr lang="es-AR" sz="1600" b="1" dirty="0"/>
        </a:p>
      </dgm:t>
    </dgm:pt>
    <dgm:pt modelId="{ACCDA064-A331-46AE-A755-622688EA02AF}" type="parTrans" cxnId="{73468C7C-AD5A-4B5F-8478-D35C793EDF98}">
      <dgm:prSet/>
      <dgm:spPr/>
      <dgm:t>
        <a:bodyPr/>
        <a:lstStyle/>
        <a:p>
          <a:endParaRPr lang="es-AR"/>
        </a:p>
      </dgm:t>
    </dgm:pt>
    <dgm:pt modelId="{0D9C9328-9DD3-4041-95F8-08E4164AF023}" type="sibTrans" cxnId="{73468C7C-AD5A-4B5F-8478-D35C793EDF98}">
      <dgm:prSet/>
      <dgm:spPr/>
      <dgm:t>
        <a:bodyPr/>
        <a:lstStyle/>
        <a:p>
          <a:endParaRPr lang="es-AR"/>
        </a:p>
      </dgm:t>
    </dgm:pt>
    <dgm:pt modelId="{CE0B3B20-27CC-4E67-92BD-171F18C93CC4}">
      <dgm:prSet phldrT="[Texto]"/>
      <dgm:spPr/>
      <dgm:t>
        <a:bodyPr/>
        <a:lstStyle/>
        <a:p>
          <a:pPr algn="r"/>
          <a:r>
            <a:rPr lang="es-ES" b="1" u="sng" dirty="0"/>
            <a:t>Mitigación de    riesgos mediante diversificación</a:t>
          </a:r>
          <a:endParaRPr lang="es-AR" b="1" u="sng" dirty="0"/>
        </a:p>
      </dgm:t>
    </dgm:pt>
    <dgm:pt modelId="{EA1A40D6-7A5D-46D7-BE91-7F7434FD57FE}" type="parTrans" cxnId="{CB867706-830C-47B5-8675-4F0828EC0011}">
      <dgm:prSet/>
      <dgm:spPr/>
      <dgm:t>
        <a:bodyPr/>
        <a:lstStyle/>
        <a:p>
          <a:endParaRPr lang="es-AR"/>
        </a:p>
      </dgm:t>
    </dgm:pt>
    <dgm:pt modelId="{ECA52D02-854D-4A4F-8177-F0BD2F868BD9}" type="sibTrans" cxnId="{CB867706-830C-47B5-8675-4F0828EC0011}">
      <dgm:prSet/>
      <dgm:spPr/>
      <dgm:t>
        <a:bodyPr/>
        <a:lstStyle/>
        <a:p>
          <a:endParaRPr lang="es-AR"/>
        </a:p>
      </dgm:t>
    </dgm:pt>
    <dgm:pt modelId="{8CE52F70-6123-4152-B0C6-A3B755A34D01}">
      <dgm:prSet phldrT="[Texto]"/>
      <dgm:spPr/>
      <dgm:t>
        <a:bodyPr/>
        <a:lstStyle/>
        <a:p>
          <a:pPr algn="l"/>
          <a:endParaRPr lang="es-AR" dirty="0"/>
        </a:p>
      </dgm:t>
    </dgm:pt>
    <dgm:pt modelId="{922D0470-5B47-4A4E-B4C6-C385A456C440}" type="parTrans" cxnId="{B582F124-7F66-4F14-9BDC-CAE0F667FAAA}">
      <dgm:prSet/>
      <dgm:spPr/>
      <dgm:t>
        <a:bodyPr/>
        <a:lstStyle/>
        <a:p>
          <a:endParaRPr lang="es-AR"/>
        </a:p>
      </dgm:t>
    </dgm:pt>
    <dgm:pt modelId="{52EF2388-859E-4400-A845-0454A7BA7F3B}" type="sibTrans" cxnId="{B582F124-7F66-4F14-9BDC-CAE0F667FAAA}">
      <dgm:prSet/>
      <dgm:spPr/>
      <dgm:t>
        <a:bodyPr/>
        <a:lstStyle/>
        <a:p>
          <a:endParaRPr lang="es-AR"/>
        </a:p>
      </dgm:t>
    </dgm:pt>
    <dgm:pt modelId="{DEEB2508-742E-48BD-A040-AC90F201EFC2}">
      <dgm:prSet phldrT="[Texto]"/>
      <dgm:spPr/>
      <dgm:t>
        <a:bodyPr/>
        <a:lstStyle/>
        <a:p>
          <a:pPr algn="r"/>
          <a:r>
            <a:rPr lang="es-AR" dirty="0"/>
            <a:t>Aprovechamiento de tecnología disponible</a:t>
          </a:r>
        </a:p>
      </dgm:t>
    </dgm:pt>
    <dgm:pt modelId="{5381822E-14CE-47E0-B7D4-92CF15DD0D12}" type="parTrans" cxnId="{2BCD7702-3A88-4841-A87F-245188C9AF73}">
      <dgm:prSet/>
      <dgm:spPr/>
      <dgm:t>
        <a:bodyPr/>
        <a:lstStyle/>
        <a:p>
          <a:endParaRPr lang="es-AR"/>
        </a:p>
      </dgm:t>
    </dgm:pt>
    <dgm:pt modelId="{C43B565F-6652-4910-95B2-31A4F5CFDD11}" type="sibTrans" cxnId="{2BCD7702-3A88-4841-A87F-245188C9AF73}">
      <dgm:prSet/>
      <dgm:spPr/>
      <dgm:t>
        <a:bodyPr/>
        <a:lstStyle/>
        <a:p>
          <a:endParaRPr lang="es-AR"/>
        </a:p>
      </dgm:t>
    </dgm:pt>
    <dgm:pt modelId="{84D733F0-5251-4609-897D-03D49EA567C5}">
      <dgm:prSet phldrT="[Texto]"/>
      <dgm:spPr/>
      <dgm:t>
        <a:bodyPr/>
        <a:lstStyle/>
        <a:p>
          <a:pPr algn="just"/>
          <a:endParaRPr lang="es-AR" dirty="0"/>
        </a:p>
      </dgm:t>
    </dgm:pt>
    <dgm:pt modelId="{135B85FD-C5A1-4260-91D0-5E062F32156B}" type="parTrans" cxnId="{5B4F8C03-7664-4A02-B4C0-6B3F9771C641}">
      <dgm:prSet/>
      <dgm:spPr/>
      <dgm:t>
        <a:bodyPr/>
        <a:lstStyle/>
        <a:p>
          <a:endParaRPr lang="es-AR"/>
        </a:p>
      </dgm:t>
    </dgm:pt>
    <dgm:pt modelId="{B789A1C8-1AD9-4A1E-A30F-63A74913C9E4}" type="sibTrans" cxnId="{5B4F8C03-7664-4A02-B4C0-6B3F9771C641}">
      <dgm:prSet/>
      <dgm:spPr/>
      <dgm:t>
        <a:bodyPr/>
        <a:lstStyle/>
        <a:p>
          <a:endParaRPr lang="es-AR"/>
        </a:p>
      </dgm:t>
    </dgm:pt>
    <dgm:pt modelId="{A9FDCEF1-DC41-4423-8E3C-491D60A3808B}">
      <dgm:prSet phldrT="[Texto]"/>
      <dgm:spPr/>
      <dgm:t>
        <a:bodyPr/>
        <a:lstStyle/>
        <a:p>
          <a:pPr algn="r"/>
          <a:r>
            <a:rPr lang="es-AR" dirty="0"/>
            <a:t>Reducción de sesgos psicológicos</a:t>
          </a:r>
        </a:p>
      </dgm:t>
    </dgm:pt>
    <dgm:pt modelId="{C7E3DBC2-33F5-433A-A9A0-BF43E2624B93}" type="parTrans" cxnId="{D962AA78-1193-486D-BD7F-14E23238DF3D}">
      <dgm:prSet/>
      <dgm:spPr/>
      <dgm:t>
        <a:bodyPr/>
        <a:lstStyle/>
        <a:p>
          <a:endParaRPr lang="es-AR"/>
        </a:p>
      </dgm:t>
    </dgm:pt>
    <dgm:pt modelId="{6EB7412E-712B-4964-9891-84F3B5D26E6A}" type="sibTrans" cxnId="{D962AA78-1193-486D-BD7F-14E23238DF3D}">
      <dgm:prSet/>
      <dgm:spPr/>
      <dgm:t>
        <a:bodyPr/>
        <a:lstStyle/>
        <a:p>
          <a:endParaRPr lang="es-AR"/>
        </a:p>
      </dgm:t>
    </dgm:pt>
    <dgm:pt modelId="{BD74E364-9A61-4DC8-8981-89A5135BCDF4}">
      <dgm:prSet phldrT="[Texto]"/>
      <dgm:spPr/>
      <dgm:t>
        <a:bodyPr/>
        <a:lstStyle/>
        <a:p>
          <a:pPr algn="l"/>
          <a:endParaRPr lang="es-AR" dirty="0"/>
        </a:p>
      </dgm:t>
    </dgm:pt>
    <dgm:pt modelId="{56413C66-1E80-4ECB-982F-92A09A3E09CA}" type="parTrans" cxnId="{7D71616C-EF87-4DD4-9729-49F4F5EE635B}">
      <dgm:prSet/>
      <dgm:spPr/>
      <dgm:t>
        <a:bodyPr/>
        <a:lstStyle/>
        <a:p>
          <a:endParaRPr lang="es-AR"/>
        </a:p>
      </dgm:t>
    </dgm:pt>
    <dgm:pt modelId="{86633C31-76D0-4A3B-AA8A-C8AEBA0A2CFC}" type="sibTrans" cxnId="{7D71616C-EF87-4DD4-9729-49F4F5EE635B}">
      <dgm:prSet/>
      <dgm:spPr/>
      <dgm:t>
        <a:bodyPr/>
        <a:lstStyle/>
        <a:p>
          <a:endParaRPr lang="es-AR"/>
        </a:p>
      </dgm:t>
    </dgm:pt>
    <dgm:pt modelId="{62F5D551-C3B4-49CC-B604-C5BB2FD26B75}">
      <dgm:prSet phldrT="[Texto]"/>
      <dgm:spPr/>
      <dgm:t>
        <a:bodyPr/>
        <a:lstStyle/>
        <a:p>
          <a:pPr algn="r"/>
          <a:r>
            <a:rPr lang="es-AR" b="1" u="none" dirty="0"/>
            <a:t>Interdependencia entre activos</a:t>
          </a:r>
          <a:r>
            <a:rPr lang="es-ES" b="1" u="none" dirty="0"/>
            <a:t> </a:t>
          </a:r>
          <a:endParaRPr lang="es-AR" b="1" u="none" dirty="0"/>
        </a:p>
      </dgm:t>
    </dgm:pt>
    <dgm:pt modelId="{ACEB9BA1-6F04-499E-8B91-1C0F07CBB05D}" type="sibTrans" cxnId="{4FCE22A4-3946-4A9A-AEAC-468F572B6D58}">
      <dgm:prSet/>
      <dgm:spPr/>
      <dgm:t>
        <a:bodyPr/>
        <a:lstStyle/>
        <a:p>
          <a:endParaRPr lang="es-AR"/>
        </a:p>
      </dgm:t>
    </dgm:pt>
    <dgm:pt modelId="{52F69282-B65C-4A69-9778-12013A426BC1}" type="parTrans" cxnId="{4FCE22A4-3946-4A9A-AEAC-468F572B6D58}">
      <dgm:prSet/>
      <dgm:spPr/>
      <dgm:t>
        <a:bodyPr/>
        <a:lstStyle/>
        <a:p>
          <a:endParaRPr lang="es-AR"/>
        </a:p>
      </dgm:t>
    </dgm:pt>
    <dgm:pt modelId="{5C6CD1FC-1EA4-41F1-A9B6-77F661F3F43B}" type="pres">
      <dgm:prSet presAssocID="{9B88A5B7-A333-473C-A6F4-9377053C3546}" presName="linearFlow" presStyleCnt="0">
        <dgm:presLayoutVars>
          <dgm:dir/>
          <dgm:animLvl val="lvl"/>
          <dgm:resizeHandles val="exact"/>
        </dgm:presLayoutVars>
      </dgm:prSet>
      <dgm:spPr/>
    </dgm:pt>
    <dgm:pt modelId="{8C0FE7C5-D79D-4EFA-9036-9F31FE63E4D1}" type="pres">
      <dgm:prSet presAssocID="{286B9EF2-E923-479B-9518-CB862D3DF4F9}" presName="composite" presStyleCnt="0"/>
      <dgm:spPr/>
    </dgm:pt>
    <dgm:pt modelId="{BD6CE273-5B86-4EB6-AF5B-F679E2690EBF}" type="pres">
      <dgm:prSet presAssocID="{286B9EF2-E923-479B-9518-CB862D3DF4F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E0CB319-82B7-4EC4-AD4E-1FF326083061}" type="pres">
      <dgm:prSet presAssocID="{286B9EF2-E923-479B-9518-CB862D3DF4F9}" presName="parSh" presStyleLbl="node1" presStyleIdx="0" presStyleCnt="3" custScaleX="122958"/>
      <dgm:spPr/>
    </dgm:pt>
    <dgm:pt modelId="{FEFAC0EA-6B15-4AB0-AE7F-812C8DF4FC0D}" type="pres">
      <dgm:prSet presAssocID="{286B9EF2-E923-479B-9518-CB862D3DF4F9}" presName="desTx" presStyleLbl="fgAcc1" presStyleIdx="0" presStyleCnt="3" custScaleX="116753">
        <dgm:presLayoutVars>
          <dgm:bulletEnabled val="1"/>
        </dgm:presLayoutVars>
      </dgm:prSet>
      <dgm:spPr/>
    </dgm:pt>
    <dgm:pt modelId="{EB0AFD81-E994-4B80-B453-64AFB30BD215}" type="pres">
      <dgm:prSet presAssocID="{FF121508-35CF-4199-ACEE-C99A0AE41358}" presName="sibTrans" presStyleLbl="sibTrans2D1" presStyleIdx="0" presStyleCnt="2" custScaleX="154084"/>
      <dgm:spPr/>
    </dgm:pt>
    <dgm:pt modelId="{45FA32DF-DB7B-44BB-8263-C0893F75CF01}" type="pres">
      <dgm:prSet presAssocID="{FF121508-35CF-4199-ACEE-C99A0AE41358}" presName="connTx" presStyleLbl="sibTrans2D1" presStyleIdx="0" presStyleCnt="2"/>
      <dgm:spPr/>
    </dgm:pt>
    <dgm:pt modelId="{D68B0DE6-E8B7-4D18-834B-8DCF7054CA43}" type="pres">
      <dgm:prSet presAssocID="{3A9129E8-DD3F-4940-A7D7-3341C9CE0726}" presName="composite" presStyleCnt="0"/>
      <dgm:spPr/>
    </dgm:pt>
    <dgm:pt modelId="{3112072C-547D-42A6-BCC8-A1D87974391B}" type="pres">
      <dgm:prSet presAssocID="{3A9129E8-DD3F-4940-A7D7-3341C9CE072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7987106-AA97-4EC8-8292-401AFEE1A38C}" type="pres">
      <dgm:prSet presAssocID="{3A9129E8-DD3F-4940-A7D7-3341C9CE0726}" presName="parSh" presStyleLbl="node1" presStyleIdx="1" presStyleCnt="3" custScaleX="106650" custLinFactNeighborX="7033"/>
      <dgm:spPr/>
    </dgm:pt>
    <dgm:pt modelId="{8FF094AC-190D-476D-A8BB-4E25ECDD9715}" type="pres">
      <dgm:prSet presAssocID="{3A9129E8-DD3F-4940-A7D7-3341C9CE0726}" presName="desTx" presStyleLbl="fgAcc1" presStyleIdx="1" presStyleCnt="3" custScaleX="119396" custLinFactNeighborX="1082">
        <dgm:presLayoutVars>
          <dgm:bulletEnabled val="1"/>
        </dgm:presLayoutVars>
      </dgm:prSet>
      <dgm:spPr/>
    </dgm:pt>
    <dgm:pt modelId="{776FF45C-B9A6-467A-A42E-D210AC9D4914}" type="pres">
      <dgm:prSet presAssocID="{B6F559BA-C164-4F7F-8479-D61F207C0538}" presName="sibTrans" presStyleLbl="sibTrans2D1" presStyleIdx="1" presStyleCnt="2"/>
      <dgm:spPr/>
    </dgm:pt>
    <dgm:pt modelId="{09FCB4D9-B3E0-4657-A6FA-BB6C1EB1F783}" type="pres">
      <dgm:prSet presAssocID="{B6F559BA-C164-4F7F-8479-D61F207C0538}" presName="connTx" presStyleLbl="sibTrans2D1" presStyleIdx="1" presStyleCnt="2"/>
      <dgm:spPr/>
    </dgm:pt>
    <dgm:pt modelId="{A7BEB682-CCE0-4872-8FA3-E3E78D28D931}" type="pres">
      <dgm:prSet presAssocID="{AAB69754-61DF-4329-A3F7-FAE709912E17}" presName="composite" presStyleCnt="0"/>
      <dgm:spPr/>
    </dgm:pt>
    <dgm:pt modelId="{585D2F92-6728-40C8-95EB-50B3C1D9585A}" type="pres">
      <dgm:prSet presAssocID="{AAB69754-61DF-4329-A3F7-FAE709912E1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79B727-2E70-49AA-984A-B7C151D6CCBA}" type="pres">
      <dgm:prSet presAssocID="{AAB69754-61DF-4329-A3F7-FAE709912E17}" presName="parSh" presStyleLbl="node1" presStyleIdx="2" presStyleCnt="3" custScaleX="124463"/>
      <dgm:spPr/>
    </dgm:pt>
    <dgm:pt modelId="{B94DDFBE-5038-4CC6-9C26-842381AC5BD1}" type="pres">
      <dgm:prSet presAssocID="{AAB69754-61DF-4329-A3F7-FAE709912E17}" presName="desTx" presStyleLbl="fgAcc1" presStyleIdx="2" presStyleCnt="3" custScaleX="121952">
        <dgm:presLayoutVars>
          <dgm:bulletEnabled val="1"/>
        </dgm:presLayoutVars>
      </dgm:prSet>
      <dgm:spPr/>
    </dgm:pt>
  </dgm:ptLst>
  <dgm:cxnLst>
    <dgm:cxn modelId="{2BCD7702-3A88-4841-A87F-245188C9AF73}" srcId="{3A9129E8-DD3F-4940-A7D7-3341C9CE0726}" destId="{DEEB2508-742E-48BD-A040-AC90F201EFC2}" srcOrd="2" destOrd="0" parTransId="{5381822E-14CE-47E0-B7D4-92CF15DD0D12}" sibTransId="{C43B565F-6652-4910-95B2-31A4F5CFDD11}"/>
    <dgm:cxn modelId="{5B4F8C03-7664-4A02-B4C0-6B3F9771C641}" srcId="{3A9129E8-DD3F-4940-A7D7-3341C9CE0726}" destId="{84D733F0-5251-4609-897D-03D49EA567C5}" srcOrd="1" destOrd="0" parTransId="{135B85FD-C5A1-4260-91D0-5E062F32156B}" sibTransId="{B789A1C8-1AD9-4A1E-A30F-63A74913C9E4}"/>
    <dgm:cxn modelId="{CB867706-830C-47B5-8675-4F0828EC0011}" srcId="{AAB69754-61DF-4329-A3F7-FAE709912E17}" destId="{CE0B3B20-27CC-4E67-92BD-171F18C93CC4}" srcOrd="0" destOrd="0" parTransId="{EA1A40D6-7A5D-46D7-BE91-7F7434FD57FE}" sibTransId="{ECA52D02-854D-4A4F-8177-F0BD2F868BD9}"/>
    <dgm:cxn modelId="{11D09E11-4F7A-421B-AD67-49477F550942}" srcId="{3A9129E8-DD3F-4940-A7D7-3341C9CE0726}" destId="{4E955287-CF55-408B-9EF8-D34244C67D69}" srcOrd="0" destOrd="0" parTransId="{72ABC841-63E8-4356-99E2-E0E81E4DFA30}" sibTransId="{31AA7AC2-79FB-42AB-94FF-9D67AFA84FE3}"/>
    <dgm:cxn modelId="{7220AD16-86D3-4593-B2DC-03F1E3964D18}" srcId="{9B88A5B7-A333-473C-A6F4-9377053C3546}" destId="{286B9EF2-E923-479B-9518-CB862D3DF4F9}" srcOrd="0" destOrd="0" parTransId="{76C5CF0B-A698-4B58-9E7C-DB2F1D795C8C}" sibTransId="{FF121508-35CF-4199-ACEE-C99A0AE41358}"/>
    <dgm:cxn modelId="{86377921-F7FC-4A74-A4E7-D0E6D6882FBE}" type="presOf" srcId="{3A9129E8-DD3F-4940-A7D7-3341C9CE0726}" destId="{27987106-AA97-4EC8-8292-401AFEE1A38C}" srcOrd="1" destOrd="0" presId="urn:microsoft.com/office/officeart/2005/8/layout/process3"/>
    <dgm:cxn modelId="{B582F124-7F66-4F14-9BDC-CAE0F667FAAA}" srcId="{286B9EF2-E923-479B-9518-CB862D3DF4F9}" destId="{8CE52F70-6123-4152-B0C6-A3B755A34D01}" srcOrd="1" destOrd="0" parTransId="{922D0470-5B47-4A4E-B4C6-C385A456C440}" sibTransId="{52EF2388-859E-4400-A845-0454A7BA7F3B}"/>
    <dgm:cxn modelId="{B4F09426-3942-4785-9FB3-3CD0B1B1CE67}" type="presOf" srcId="{A9FDCEF1-DC41-4423-8E3C-491D60A3808B}" destId="{B94DDFBE-5038-4CC6-9C26-842381AC5BD1}" srcOrd="0" destOrd="2" presId="urn:microsoft.com/office/officeart/2005/8/layout/process3"/>
    <dgm:cxn modelId="{2259302C-A80C-4135-9693-3DE1D37B256E}" srcId="{286B9EF2-E923-479B-9518-CB862D3DF4F9}" destId="{F418B6C3-19DC-4B02-8458-874F5C283454}" srcOrd="0" destOrd="0" parTransId="{86426419-E963-4B3D-99AD-37BCBFD8FD6D}" sibTransId="{5DC497FD-BBD5-4B76-8F21-D27FD20FEF63}"/>
    <dgm:cxn modelId="{223E783A-4312-4C02-A6FD-1538B7B2065F}" type="presOf" srcId="{DEEB2508-742E-48BD-A040-AC90F201EFC2}" destId="{8FF094AC-190D-476D-A8BB-4E25ECDD9715}" srcOrd="0" destOrd="2" presId="urn:microsoft.com/office/officeart/2005/8/layout/process3"/>
    <dgm:cxn modelId="{52B31163-F1CE-42E4-8CA5-21316F6ECCB3}" type="presOf" srcId="{CE0B3B20-27CC-4E67-92BD-171F18C93CC4}" destId="{B94DDFBE-5038-4CC6-9C26-842381AC5BD1}" srcOrd="0" destOrd="0" presId="urn:microsoft.com/office/officeart/2005/8/layout/process3"/>
    <dgm:cxn modelId="{0A71A948-CD75-4EF1-9DCB-C045E2070CC5}" type="presOf" srcId="{AAB69754-61DF-4329-A3F7-FAE709912E17}" destId="{0079B727-2E70-49AA-984A-B7C151D6CCBA}" srcOrd="1" destOrd="0" presId="urn:microsoft.com/office/officeart/2005/8/layout/process3"/>
    <dgm:cxn modelId="{7D71616C-EF87-4DD4-9729-49F4F5EE635B}" srcId="{AAB69754-61DF-4329-A3F7-FAE709912E17}" destId="{BD74E364-9A61-4DC8-8981-89A5135BCDF4}" srcOrd="1" destOrd="0" parTransId="{56413C66-1E80-4ECB-982F-92A09A3E09CA}" sibTransId="{86633C31-76D0-4A3B-AA8A-C8AEBA0A2CFC}"/>
    <dgm:cxn modelId="{793A364D-9912-40DC-9CBB-BC6B61F0D521}" type="presOf" srcId="{286B9EF2-E923-479B-9518-CB862D3DF4F9}" destId="{BD6CE273-5B86-4EB6-AF5B-F679E2690EBF}" srcOrd="0" destOrd="0" presId="urn:microsoft.com/office/officeart/2005/8/layout/process3"/>
    <dgm:cxn modelId="{7EF36A51-E9CE-4662-9D37-939491E2F23F}" type="presOf" srcId="{3A9129E8-DD3F-4940-A7D7-3341C9CE0726}" destId="{3112072C-547D-42A6-BCC8-A1D87974391B}" srcOrd="0" destOrd="0" presId="urn:microsoft.com/office/officeart/2005/8/layout/process3"/>
    <dgm:cxn modelId="{7E0DD672-291C-4181-8206-58DA3F8CB1C1}" type="presOf" srcId="{286B9EF2-E923-479B-9518-CB862D3DF4F9}" destId="{7E0CB319-82B7-4EC4-AD4E-1FF326083061}" srcOrd="1" destOrd="0" presId="urn:microsoft.com/office/officeart/2005/8/layout/process3"/>
    <dgm:cxn modelId="{96D37575-3DD8-429A-B2B4-71E43B8C19E3}" type="presOf" srcId="{BD74E364-9A61-4DC8-8981-89A5135BCDF4}" destId="{B94DDFBE-5038-4CC6-9C26-842381AC5BD1}" srcOrd="0" destOrd="1" presId="urn:microsoft.com/office/officeart/2005/8/layout/process3"/>
    <dgm:cxn modelId="{D962AA78-1193-486D-BD7F-14E23238DF3D}" srcId="{AAB69754-61DF-4329-A3F7-FAE709912E17}" destId="{A9FDCEF1-DC41-4423-8E3C-491D60A3808B}" srcOrd="2" destOrd="0" parTransId="{C7E3DBC2-33F5-433A-A9A0-BF43E2624B93}" sibTransId="{6EB7412E-712B-4964-9891-84F3B5D26E6A}"/>
    <dgm:cxn modelId="{73468C7C-AD5A-4B5F-8478-D35C793EDF98}" srcId="{9B88A5B7-A333-473C-A6F4-9377053C3546}" destId="{AAB69754-61DF-4329-A3F7-FAE709912E17}" srcOrd="2" destOrd="0" parTransId="{ACCDA064-A331-46AE-A755-622688EA02AF}" sibTransId="{0D9C9328-9DD3-4041-95F8-08E4164AF023}"/>
    <dgm:cxn modelId="{1601A580-915B-4303-B52D-655E836D4582}" type="presOf" srcId="{62F5D551-C3B4-49CC-B604-C5BB2FD26B75}" destId="{FEFAC0EA-6B15-4AB0-AE7F-812C8DF4FC0D}" srcOrd="0" destOrd="2" presId="urn:microsoft.com/office/officeart/2005/8/layout/process3"/>
    <dgm:cxn modelId="{6103D5A3-2E82-466A-95C4-F509EC0F33CC}" type="presOf" srcId="{B6F559BA-C164-4F7F-8479-D61F207C0538}" destId="{09FCB4D9-B3E0-4657-A6FA-BB6C1EB1F783}" srcOrd="1" destOrd="0" presId="urn:microsoft.com/office/officeart/2005/8/layout/process3"/>
    <dgm:cxn modelId="{431412A4-D6C7-4345-9C4F-B4E9DFA4C1C5}" type="presOf" srcId="{8CE52F70-6123-4152-B0C6-A3B755A34D01}" destId="{FEFAC0EA-6B15-4AB0-AE7F-812C8DF4FC0D}" srcOrd="0" destOrd="1" presId="urn:microsoft.com/office/officeart/2005/8/layout/process3"/>
    <dgm:cxn modelId="{4FCE22A4-3946-4A9A-AEAC-468F572B6D58}" srcId="{286B9EF2-E923-479B-9518-CB862D3DF4F9}" destId="{62F5D551-C3B4-49CC-B604-C5BB2FD26B75}" srcOrd="2" destOrd="0" parTransId="{52F69282-B65C-4A69-9778-12013A426BC1}" sibTransId="{ACEB9BA1-6F04-499E-8B91-1C0F07CBB05D}"/>
    <dgm:cxn modelId="{7B86EAA5-37F5-48B6-AD95-10486E61588F}" srcId="{9B88A5B7-A333-473C-A6F4-9377053C3546}" destId="{3A9129E8-DD3F-4940-A7D7-3341C9CE0726}" srcOrd="1" destOrd="0" parTransId="{E6C8439B-3EFB-4226-939D-315C6C8981D3}" sibTransId="{B6F559BA-C164-4F7F-8479-D61F207C0538}"/>
    <dgm:cxn modelId="{B9C8E0AB-3E4A-441E-8DF3-227E526A3405}" type="presOf" srcId="{FF121508-35CF-4199-ACEE-C99A0AE41358}" destId="{EB0AFD81-E994-4B80-B453-64AFB30BD215}" srcOrd="0" destOrd="0" presId="urn:microsoft.com/office/officeart/2005/8/layout/process3"/>
    <dgm:cxn modelId="{7F0933BB-4C0A-477D-BC21-008A2C3CCBEE}" type="presOf" srcId="{FF121508-35CF-4199-ACEE-C99A0AE41358}" destId="{45FA32DF-DB7B-44BB-8263-C0893F75CF01}" srcOrd="1" destOrd="0" presId="urn:microsoft.com/office/officeart/2005/8/layout/process3"/>
    <dgm:cxn modelId="{8A9D01C8-5A8D-401E-B9B3-7BF532E99DB3}" type="presOf" srcId="{84D733F0-5251-4609-897D-03D49EA567C5}" destId="{8FF094AC-190D-476D-A8BB-4E25ECDD9715}" srcOrd="0" destOrd="1" presId="urn:microsoft.com/office/officeart/2005/8/layout/process3"/>
    <dgm:cxn modelId="{8F30C1D6-42C2-4229-A850-BBEEB0386BC0}" type="presOf" srcId="{F418B6C3-19DC-4B02-8458-874F5C283454}" destId="{FEFAC0EA-6B15-4AB0-AE7F-812C8DF4FC0D}" srcOrd="0" destOrd="0" presId="urn:microsoft.com/office/officeart/2005/8/layout/process3"/>
    <dgm:cxn modelId="{8D7437D7-F12B-45A6-8AAC-0A08EF9A27DD}" type="presOf" srcId="{B6F559BA-C164-4F7F-8479-D61F207C0538}" destId="{776FF45C-B9A6-467A-A42E-D210AC9D4914}" srcOrd="0" destOrd="0" presId="urn:microsoft.com/office/officeart/2005/8/layout/process3"/>
    <dgm:cxn modelId="{40E8DAE7-35F1-4C18-9550-D8A7563BA3D0}" type="presOf" srcId="{9B88A5B7-A333-473C-A6F4-9377053C3546}" destId="{5C6CD1FC-1EA4-41F1-A9B6-77F661F3F43B}" srcOrd="0" destOrd="0" presId="urn:microsoft.com/office/officeart/2005/8/layout/process3"/>
    <dgm:cxn modelId="{B4C79FEF-C021-41CF-BD71-F8E8FDEEB736}" type="presOf" srcId="{AAB69754-61DF-4329-A3F7-FAE709912E17}" destId="{585D2F92-6728-40C8-95EB-50B3C1D9585A}" srcOrd="0" destOrd="0" presId="urn:microsoft.com/office/officeart/2005/8/layout/process3"/>
    <dgm:cxn modelId="{FCDFE6F8-123D-4E18-A145-5693AC6FC590}" type="presOf" srcId="{4E955287-CF55-408B-9EF8-D34244C67D69}" destId="{8FF094AC-190D-476D-A8BB-4E25ECDD9715}" srcOrd="0" destOrd="0" presId="urn:microsoft.com/office/officeart/2005/8/layout/process3"/>
    <dgm:cxn modelId="{CFA765CD-6A09-4449-8E3E-CB13CD9B17EE}" type="presParOf" srcId="{5C6CD1FC-1EA4-41F1-A9B6-77F661F3F43B}" destId="{8C0FE7C5-D79D-4EFA-9036-9F31FE63E4D1}" srcOrd="0" destOrd="0" presId="urn:microsoft.com/office/officeart/2005/8/layout/process3"/>
    <dgm:cxn modelId="{54DF6CF6-4FB2-46A4-BD0A-1FF1AB351210}" type="presParOf" srcId="{8C0FE7C5-D79D-4EFA-9036-9F31FE63E4D1}" destId="{BD6CE273-5B86-4EB6-AF5B-F679E2690EBF}" srcOrd="0" destOrd="0" presId="urn:microsoft.com/office/officeart/2005/8/layout/process3"/>
    <dgm:cxn modelId="{0418FABB-681B-4CDB-A3CB-CEDC648DB962}" type="presParOf" srcId="{8C0FE7C5-D79D-4EFA-9036-9F31FE63E4D1}" destId="{7E0CB319-82B7-4EC4-AD4E-1FF326083061}" srcOrd="1" destOrd="0" presId="urn:microsoft.com/office/officeart/2005/8/layout/process3"/>
    <dgm:cxn modelId="{5E2BADAB-4B4F-4A00-866F-E42ED289A9FF}" type="presParOf" srcId="{8C0FE7C5-D79D-4EFA-9036-9F31FE63E4D1}" destId="{FEFAC0EA-6B15-4AB0-AE7F-812C8DF4FC0D}" srcOrd="2" destOrd="0" presId="urn:microsoft.com/office/officeart/2005/8/layout/process3"/>
    <dgm:cxn modelId="{7984BB98-9E08-44A2-B926-E108D27249A6}" type="presParOf" srcId="{5C6CD1FC-1EA4-41F1-A9B6-77F661F3F43B}" destId="{EB0AFD81-E994-4B80-B453-64AFB30BD215}" srcOrd="1" destOrd="0" presId="urn:microsoft.com/office/officeart/2005/8/layout/process3"/>
    <dgm:cxn modelId="{0716857B-5201-4E4E-BB70-1C9C3EBE7459}" type="presParOf" srcId="{EB0AFD81-E994-4B80-B453-64AFB30BD215}" destId="{45FA32DF-DB7B-44BB-8263-C0893F75CF01}" srcOrd="0" destOrd="0" presId="urn:microsoft.com/office/officeart/2005/8/layout/process3"/>
    <dgm:cxn modelId="{CC7D565A-0EBE-4E82-8263-8B2984196CA7}" type="presParOf" srcId="{5C6CD1FC-1EA4-41F1-A9B6-77F661F3F43B}" destId="{D68B0DE6-E8B7-4D18-834B-8DCF7054CA43}" srcOrd="2" destOrd="0" presId="urn:microsoft.com/office/officeart/2005/8/layout/process3"/>
    <dgm:cxn modelId="{2D8360C5-84DD-4482-BDB0-E0C54DD5711F}" type="presParOf" srcId="{D68B0DE6-E8B7-4D18-834B-8DCF7054CA43}" destId="{3112072C-547D-42A6-BCC8-A1D87974391B}" srcOrd="0" destOrd="0" presId="urn:microsoft.com/office/officeart/2005/8/layout/process3"/>
    <dgm:cxn modelId="{739F1F78-A9B1-4B5E-92DD-1AEA3366BD33}" type="presParOf" srcId="{D68B0DE6-E8B7-4D18-834B-8DCF7054CA43}" destId="{27987106-AA97-4EC8-8292-401AFEE1A38C}" srcOrd="1" destOrd="0" presId="urn:microsoft.com/office/officeart/2005/8/layout/process3"/>
    <dgm:cxn modelId="{20BFFD1C-A400-4D1F-8435-4912648F248D}" type="presParOf" srcId="{D68B0DE6-E8B7-4D18-834B-8DCF7054CA43}" destId="{8FF094AC-190D-476D-A8BB-4E25ECDD9715}" srcOrd="2" destOrd="0" presId="urn:microsoft.com/office/officeart/2005/8/layout/process3"/>
    <dgm:cxn modelId="{01A191E6-9F43-4CEA-A71B-0849F968C94C}" type="presParOf" srcId="{5C6CD1FC-1EA4-41F1-A9B6-77F661F3F43B}" destId="{776FF45C-B9A6-467A-A42E-D210AC9D4914}" srcOrd="3" destOrd="0" presId="urn:microsoft.com/office/officeart/2005/8/layout/process3"/>
    <dgm:cxn modelId="{6DFD4D85-8A25-4168-95F2-9541A222E9A9}" type="presParOf" srcId="{776FF45C-B9A6-467A-A42E-D210AC9D4914}" destId="{09FCB4D9-B3E0-4657-A6FA-BB6C1EB1F783}" srcOrd="0" destOrd="0" presId="urn:microsoft.com/office/officeart/2005/8/layout/process3"/>
    <dgm:cxn modelId="{94F7B509-92A2-4CAD-9808-7E5D33FCFCC2}" type="presParOf" srcId="{5C6CD1FC-1EA4-41F1-A9B6-77F661F3F43B}" destId="{A7BEB682-CCE0-4872-8FA3-E3E78D28D931}" srcOrd="4" destOrd="0" presId="urn:microsoft.com/office/officeart/2005/8/layout/process3"/>
    <dgm:cxn modelId="{5EBAF508-3FD6-4408-B521-532B25E517CD}" type="presParOf" srcId="{A7BEB682-CCE0-4872-8FA3-E3E78D28D931}" destId="{585D2F92-6728-40C8-95EB-50B3C1D9585A}" srcOrd="0" destOrd="0" presId="urn:microsoft.com/office/officeart/2005/8/layout/process3"/>
    <dgm:cxn modelId="{55DFC80C-EF4D-4B57-9487-9E38A444C679}" type="presParOf" srcId="{A7BEB682-CCE0-4872-8FA3-E3E78D28D931}" destId="{0079B727-2E70-49AA-984A-B7C151D6CCBA}" srcOrd="1" destOrd="0" presId="urn:microsoft.com/office/officeart/2005/8/layout/process3"/>
    <dgm:cxn modelId="{16C89BE0-A473-4040-8FE5-FBFD82C7746F}" type="presParOf" srcId="{A7BEB682-CCE0-4872-8FA3-E3E78D28D931}" destId="{B94DDFBE-5038-4CC6-9C26-842381AC5BD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CB319-82B7-4EC4-AD4E-1FF326083061}">
      <dsp:nvSpPr>
        <dsp:cNvPr id="0" name=""/>
        <dsp:cNvSpPr/>
      </dsp:nvSpPr>
      <dsp:spPr>
        <a:xfrm>
          <a:off x="1118" y="1509139"/>
          <a:ext cx="2104256" cy="9345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Desafíos del mercado</a:t>
          </a:r>
          <a:endParaRPr lang="es-AR" sz="1600" b="1" kern="1200" dirty="0"/>
        </a:p>
      </dsp:txBody>
      <dsp:txXfrm>
        <a:off x="1118" y="1509139"/>
        <a:ext cx="2104256" cy="623000"/>
      </dsp:txXfrm>
    </dsp:sp>
    <dsp:sp modelId="{FEFAC0EA-6B15-4AB0-AE7F-812C8DF4FC0D}">
      <dsp:nvSpPr>
        <dsp:cNvPr id="0" name=""/>
        <dsp:cNvSpPr/>
      </dsp:nvSpPr>
      <dsp:spPr>
        <a:xfrm>
          <a:off x="404733" y="2132140"/>
          <a:ext cx="1998066" cy="17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Exceso de información y volatilidad </a:t>
          </a:r>
          <a:endParaRPr 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AR" sz="1400" kern="1200" dirty="0"/>
        </a:p>
        <a:p>
          <a:pPr marL="114300" lvl="1" indent="-114300" algn="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b="1" u="none" kern="1200" dirty="0"/>
            <a:t>Interdependencia entre activos</a:t>
          </a:r>
          <a:r>
            <a:rPr lang="es-ES" sz="1400" b="1" u="none" kern="1200" dirty="0"/>
            <a:t> </a:t>
          </a:r>
          <a:endParaRPr lang="es-AR" sz="1400" b="1" u="none" kern="1200" dirty="0"/>
        </a:p>
      </dsp:txBody>
      <dsp:txXfrm>
        <a:off x="456791" y="2184198"/>
        <a:ext cx="1893950" cy="1673271"/>
      </dsp:txXfrm>
    </dsp:sp>
    <dsp:sp modelId="{EB0AFD81-E994-4B80-B453-64AFB30BD215}">
      <dsp:nvSpPr>
        <dsp:cNvPr id="0" name=""/>
        <dsp:cNvSpPr/>
      </dsp:nvSpPr>
      <dsp:spPr>
        <a:xfrm>
          <a:off x="2223254" y="1607599"/>
          <a:ext cx="902401" cy="42607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100" kern="1200"/>
        </a:p>
      </dsp:txBody>
      <dsp:txXfrm>
        <a:off x="2223254" y="1692815"/>
        <a:ext cx="774577" cy="255647"/>
      </dsp:txXfrm>
    </dsp:sp>
    <dsp:sp modelId="{27987106-AA97-4EC8-8292-401AFEE1A38C}">
      <dsp:nvSpPr>
        <dsp:cNvPr id="0" name=""/>
        <dsp:cNvSpPr/>
      </dsp:nvSpPr>
      <dsp:spPr>
        <a:xfrm>
          <a:off x="3210385" y="1509139"/>
          <a:ext cx="1825167" cy="9345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Restricciones </a:t>
          </a:r>
          <a:endParaRPr lang="es-AR" sz="1600" b="1" kern="1200" dirty="0"/>
        </a:p>
      </dsp:txBody>
      <dsp:txXfrm>
        <a:off x="3210385" y="1509139"/>
        <a:ext cx="1825167" cy="623000"/>
      </dsp:txXfrm>
    </dsp:sp>
    <dsp:sp modelId="{8FF094AC-190D-476D-A8BB-4E25ECDD9715}">
      <dsp:nvSpPr>
        <dsp:cNvPr id="0" name=""/>
        <dsp:cNvSpPr/>
      </dsp:nvSpPr>
      <dsp:spPr>
        <a:xfrm>
          <a:off x="3349997" y="2132140"/>
          <a:ext cx="2043297" cy="17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Riesgo y retorno con restricciones</a:t>
          </a:r>
          <a:endParaRPr lang="es-AR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AR" sz="1400" kern="1200" dirty="0"/>
        </a:p>
        <a:p>
          <a:pPr marL="114300" lvl="1" indent="-114300" algn="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kern="1200" dirty="0"/>
            <a:t>Aprovechamiento de tecnología disponible</a:t>
          </a:r>
        </a:p>
      </dsp:txBody>
      <dsp:txXfrm>
        <a:off x="3402055" y="2184198"/>
        <a:ext cx="1939181" cy="1673271"/>
      </dsp:txXfrm>
    </dsp:sp>
    <dsp:sp modelId="{776FF45C-B9A6-467A-A42E-D210AC9D4914}">
      <dsp:nvSpPr>
        <dsp:cNvPr id="0" name=""/>
        <dsp:cNvSpPr/>
      </dsp:nvSpPr>
      <dsp:spPr>
        <a:xfrm>
          <a:off x="5292165" y="1607599"/>
          <a:ext cx="544018" cy="42607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100" kern="1200"/>
        </a:p>
      </dsp:txBody>
      <dsp:txXfrm>
        <a:off x="5292165" y="1692815"/>
        <a:ext cx="416194" cy="255647"/>
      </dsp:txXfrm>
    </dsp:sp>
    <dsp:sp modelId="{0079B727-2E70-49AA-984A-B7C151D6CCBA}">
      <dsp:nvSpPr>
        <dsp:cNvPr id="0" name=""/>
        <dsp:cNvSpPr/>
      </dsp:nvSpPr>
      <dsp:spPr>
        <a:xfrm>
          <a:off x="6062003" y="1509139"/>
          <a:ext cx="2130012" cy="9345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Estrategias necesarias</a:t>
          </a:r>
          <a:endParaRPr lang="es-AR" sz="1600" b="1" kern="1200" dirty="0"/>
        </a:p>
      </dsp:txBody>
      <dsp:txXfrm>
        <a:off x="6062003" y="1509139"/>
        <a:ext cx="2130012" cy="623000"/>
      </dsp:txXfrm>
    </dsp:sp>
    <dsp:sp modelId="{B94DDFBE-5038-4CC6-9C26-842381AC5BD1}">
      <dsp:nvSpPr>
        <dsp:cNvPr id="0" name=""/>
        <dsp:cNvSpPr/>
      </dsp:nvSpPr>
      <dsp:spPr>
        <a:xfrm>
          <a:off x="6434009" y="2132140"/>
          <a:ext cx="2087040" cy="17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u="sng" kern="1200" dirty="0"/>
            <a:t>Mitigación de    riesgos mediante diversificación</a:t>
          </a:r>
          <a:endParaRPr lang="es-AR" sz="1400" b="1" u="sng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AR" sz="1400" kern="1200" dirty="0"/>
        </a:p>
        <a:p>
          <a:pPr marL="114300" lvl="1" indent="-114300" algn="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kern="1200" dirty="0"/>
            <a:t>Reducción de sesgos psicológicos</a:t>
          </a:r>
        </a:p>
      </dsp:txBody>
      <dsp:txXfrm>
        <a:off x="6486067" y="2184198"/>
        <a:ext cx="1982924" cy="1673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12-14T22:34:30.49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18475 11265 0,'431'-574'298,"-180"431"-298,36-108 33,-36 107-32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42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AC49-AB44-8D9C-85E4-7FDD65D7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83466-E69B-9085-45BF-00989CEC4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C229B-C436-A487-5673-ED5055FA8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0E7F7-B744-9DC6-6836-3D5157DB8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94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6AC5-9EB2-5136-00A9-356A1F48F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4F191-C549-4811-D3E5-80775DD09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E7B6C-8C38-9C4D-445E-6B62E6CDF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5E3C1-68FB-B2BF-DF87-9AAF50FD7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01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3923-4DFC-F147-D799-800F092C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C093A-6788-0135-A4AC-1910FB906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310C5-4E29-216E-81F5-336AA20BD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86AD0-CA7D-661F-7E79-9EEE126D3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2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A3544-E0B7-ADAE-12BD-2C763D7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2FE31-2832-1F9C-0D9B-DC245DBF4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E6574-90F7-EC32-AAC7-8C30780A5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01CD1-9D92-4B92-C992-D26F278F7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51AC0-66E6-3702-3260-2E89C02B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51806-A05F-0A20-713D-6343AC931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0F109-14BB-C40F-3E3F-ED726139A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00E81-191D-DBA8-3A21-E08778744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18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528DC-B6C3-E14D-16F4-0401AB26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EF421-8E8B-8E36-F5AD-E475CB3C0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2C1C0-186F-8608-614E-256DFDE41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solución</a:t>
            </a:r>
            <a:r>
              <a:rPr lang="en-US" dirty="0"/>
              <a:t> que </a:t>
            </a:r>
            <a:r>
              <a:rPr lang="en-US" dirty="0" err="1"/>
              <a:t>planteamos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descripto</a:t>
            </a:r>
            <a:r>
              <a:rPr lang="en-US" dirty="0"/>
              <a:t> es graphical lasso (</a:t>
            </a: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Friedman &amp; </a:t>
            </a:r>
            <a:r>
              <a:rPr lang="en-US" dirty="0" err="1"/>
              <a:t>equipo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).</a:t>
            </a:r>
          </a:p>
          <a:p>
            <a:r>
              <a:rPr lang="en-US" dirty="0"/>
              <a:t>Con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pretendemos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de la </a:t>
            </a:r>
            <a:r>
              <a:rPr lang="en-US" dirty="0" err="1"/>
              <a:t>dependencia</a:t>
            </a:r>
            <a:r>
              <a:rPr lang="en-US" dirty="0"/>
              <a:t> </a:t>
            </a:r>
            <a:r>
              <a:rPr lang="en-US" dirty="0" err="1"/>
              <a:t>condicional</a:t>
            </a:r>
            <a:r>
              <a:rPr lang="en-US" dirty="0"/>
              <a:t> entre variables.</a:t>
            </a:r>
          </a:p>
          <a:p>
            <a:r>
              <a:rPr lang="en-US" dirty="0" err="1"/>
              <a:t>Conceptualmente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la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covarianza</a:t>
            </a:r>
            <a:r>
              <a:rPr lang="en-US" dirty="0"/>
              <a:t>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Σ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 (sigma mayúscula), similar a la propia correlación.</a:t>
            </a:r>
          </a:p>
          <a:p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Pero pretende estimar lo que se denomina la matriz de precisión 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(omega mayúscula) que, justamente contiene esa información de dependencia que buscamos.</a:t>
            </a:r>
          </a:p>
          <a:p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La matriz de precisión 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se puede estimar (si existe) con la inversa de la matriz de covarianza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Σ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.</a:t>
            </a:r>
          </a:p>
          <a:p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La estimación del método se basa en una función de optimización que regulariza a la estimación, minimizando la expresión: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Se inicializa con 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</a:t>
            </a:r>
            <a:r>
              <a:rPr lang="es-E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s-AR" dirty="0"/>
              <a:t>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Σ−1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, si existe o con otro tipo (matriz diagonal escalada o técnicas de </a:t>
            </a:r>
            <a:r>
              <a:rPr lang="es-ES" b="0" i="0" u="none" strike="noStrike" dirty="0" err="1">
                <a:solidFill>
                  <a:srgbClr val="333333"/>
                </a:solidFill>
                <a:effectLst/>
                <a:latin typeface="MathJax_Main"/>
              </a:rPr>
              <a:t>warm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 </a:t>
            </a:r>
            <a:r>
              <a:rPr lang="es-ES" b="0" i="0" u="none" strike="noStrike" dirty="0" err="1">
                <a:solidFill>
                  <a:srgbClr val="333333"/>
                </a:solidFill>
                <a:effectLst/>
                <a:latin typeface="MathJax_Main"/>
              </a:rPr>
              <a:t>starts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AR" dirty="0" err="1"/>
              <a:t>tr</a:t>
            </a:r>
            <a:r>
              <a:rPr lang="es-AR" dirty="0"/>
              <a:t>(</a:t>
            </a:r>
            <a:r>
              <a:rPr lang="el-GR" dirty="0"/>
              <a:t>ΣΩ)</a:t>
            </a:r>
            <a:r>
              <a:rPr lang="es-ES" dirty="0"/>
              <a:t> es la traza del producto entre la </a:t>
            </a:r>
            <a:r>
              <a:rPr lang="el-GR" dirty="0"/>
              <a:t>ΣΩ</a:t>
            </a:r>
            <a:r>
              <a:rPr lang="es-ES" dirty="0"/>
              <a:t>, que refleja el ajuste de la matriz de precisión a la matriz de covarianza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AR" dirty="0" err="1"/>
              <a:t>logdet</a:t>
            </a:r>
            <a:r>
              <a:rPr lang="es-AR" dirty="0"/>
              <a:t>(</a:t>
            </a:r>
            <a:r>
              <a:rPr lang="el-GR" dirty="0"/>
              <a:t>Ω)</a:t>
            </a:r>
            <a:r>
              <a:rPr lang="es-ES" dirty="0"/>
              <a:t> es el </a:t>
            </a:r>
            <a:r>
              <a:rPr lang="es-ES" dirty="0" err="1"/>
              <a:t>logarítmo</a:t>
            </a:r>
            <a:r>
              <a:rPr lang="es-ES" dirty="0"/>
              <a:t> del determinante de </a:t>
            </a:r>
            <a:r>
              <a:rPr lang="el-GR" dirty="0"/>
              <a:t>Ω</a:t>
            </a:r>
            <a:endParaRPr lang="es-E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AR" dirty="0" err="1"/>
              <a:t>tr</a:t>
            </a:r>
            <a:r>
              <a:rPr lang="es-AR" dirty="0"/>
              <a:t>(</a:t>
            </a:r>
            <a:r>
              <a:rPr lang="el-GR" dirty="0"/>
              <a:t>ΣΩ)</a:t>
            </a:r>
            <a:r>
              <a:rPr lang="es-ES" dirty="0"/>
              <a:t> - </a:t>
            </a:r>
            <a:r>
              <a:rPr lang="es-AR" dirty="0" err="1"/>
              <a:t>logdet</a:t>
            </a:r>
            <a:r>
              <a:rPr lang="es-AR" dirty="0"/>
              <a:t>(</a:t>
            </a:r>
            <a:r>
              <a:rPr lang="el-GR" dirty="0"/>
              <a:t>Ω)</a:t>
            </a:r>
            <a:r>
              <a:rPr lang="es-ES" dirty="0"/>
              <a:t> es una medida de verosimilitud gaussiana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Si se minimiza esta diferencia, 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iterativamente ajustando 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AR" b="0" i="0" dirty="0"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lang="es-ES" dirty="0"/>
              <a:t> se aproxima </a:t>
            </a:r>
            <a:r>
              <a:rPr lang="es-AR" dirty="0"/>
              <a:t>(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</a:t>
            </a:r>
            <a:r>
              <a:rPr lang="es-E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s-AR" dirty="0"/>
              <a:t>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Σ−1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l-GR" dirty="0"/>
              <a:t>λ∥Ω∥1</a:t>
            </a:r>
            <a:r>
              <a:rPr lang="es-ES" dirty="0"/>
              <a:t> es la norma L1 o Lasso aplicada a la norma a 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endParaRPr lang="es-AR" dirty="0"/>
          </a:p>
          <a:p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endParaRPr lang="es-ES" b="0" i="0" dirty="0">
              <a:solidFill>
                <a:srgbClr val="333333"/>
              </a:solidFill>
              <a:effectLst/>
              <a:latin typeface="MathJax_Main"/>
            </a:endParaRPr>
          </a:p>
          <a:p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F4BBE-C44A-3EC7-427C-E6F17B26D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48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D8E90-9E2F-E243-E8FD-85855DF53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C58FA-E486-F230-46FE-B3FB912C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E8CB5-3DBE-778A-AFE5-6F36FE50F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noProof="0" dirty="0"/>
              <a:t>Para alcanzar la solución buscada falta un paso adicional: calcular la </a:t>
            </a:r>
            <a:r>
              <a:rPr lang="es-AR" b="1" noProof="0" dirty="0"/>
              <a:t>matriz de correlación parcial.</a:t>
            </a:r>
          </a:p>
          <a:p>
            <a:r>
              <a:rPr lang="es-AR" b="0" noProof="0" dirty="0"/>
              <a:t>Esta matriz de correlación contiene la relación “directa” entre dos variables.</a:t>
            </a:r>
          </a:p>
          <a:p>
            <a:r>
              <a:rPr lang="es-AR" b="0" noProof="0" dirty="0" err="1"/>
              <a:t>Vienda</a:t>
            </a:r>
            <a:r>
              <a:rPr lang="es-AR" b="0" noProof="0" dirty="0"/>
              <a:t> esta formula, que se aplica para cada elemento fuera de la diagonal, se observa que es una forma de normalizar los coeficientes</a:t>
            </a:r>
          </a:p>
          <a:p>
            <a:r>
              <a:rPr lang="es-AR" b="0" noProof="0" dirty="0"/>
              <a:t>R, entonces, se mantienen entre -1 y 1</a:t>
            </a:r>
          </a:p>
          <a:p>
            <a:r>
              <a:rPr lang="es-AR" b="0" noProof="0" dirty="0"/>
              <a:t>El signo negative anula el efecto de la inversión de las relaciones (causada por estimar a la matriz de precisión como la inversa de la covarianza)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33AE2-2510-F0C1-253D-CC7FD4112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66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F8D4C-5D31-3127-E9DD-E0AB990D1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33947-1174-D8C7-CE54-F7306B939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BF79E-8169-47E6-7F6E-4B6F75BA3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CFAD4-5448-CA00-6751-F10619951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8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santtedo@gmail.com" TargetMode="External"/><Relationship Id="rId5" Type="http://schemas.openxmlformats.org/officeDocument/2006/relationships/hyperlink" Target="mailto:shidacalderon@gmail.com" TargetMode="External"/><Relationship Id="rId4" Type="http://schemas.openxmlformats.org/officeDocument/2006/relationships/hyperlink" Target="https://github.com/sstedoldi/glasso_finan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5346"/>
            <a:ext cx="9144000" cy="2286000"/>
          </a:xfrm>
        </p:spPr>
        <p:txBody>
          <a:bodyPr/>
          <a:lstStyle/>
          <a:p>
            <a:r>
              <a:rPr lang="es-AR" b="1" dirty="0"/>
              <a:t>GRAPHICAL LASSO</a:t>
            </a:r>
            <a:br>
              <a:rPr lang="es-AR" b="1" dirty="0"/>
            </a:br>
            <a:r>
              <a:rPr lang="es-AR" sz="3200" b="1" dirty="0"/>
              <a:t>Aplicación en el ámbito financiero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4762499C-CD7F-4131-DAAD-0F425524AC82}"/>
              </a:ext>
            </a:extLst>
          </p:cNvPr>
          <p:cNvSpPr txBox="1">
            <a:spLocks/>
          </p:cNvSpPr>
          <p:nvPr/>
        </p:nvSpPr>
        <p:spPr>
          <a:xfrm>
            <a:off x="1524000" y="4081345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b="1" dirty="0"/>
              <a:t>Enfoque estadístico del Aprendizaje automático</a:t>
            </a:r>
          </a:p>
          <a:p>
            <a:pPr algn="l"/>
            <a:r>
              <a:rPr lang="en-US" sz="2000" b="1" dirty="0"/>
              <a:t>Data Mining – UBA</a:t>
            </a:r>
          </a:p>
          <a:p>
            <a:pPr algn="l"/>
            <a:endParaRPr lang="en-US" sz="1600" b="1" dirty="0"/>
          </a:p>
          <a:p>
            <a:pPr algn="l"/>
            <a:r>
              <a:rPr lang="es-ES" sz="1600" b="1" i="0" dirty="0">
                <a:effectLst/>
                <a:latin typeface="Helvetica Neue"/>
              </a:rPr>
              <a:t>Calderón Shirley y Tedoldi Santiago</a:t>
            </a:r>
          </a:p>
          <a:p>
            <a:pPr algn="l"/>
            <a:endParaRPr lang="en-US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D6F970EC-77A3-BAC5-B50F-72E500A95365}"/>
                  </a:ext>
                </a:extLst>
              </p14:cNvPr>
              <p14:cNvContentPartPr/>
              <p14:nvPr/>
            </p14:nvContentPartPr>
            <p14:xfrm>
              <a:off x="6651000" y="3655080"/>
              <a:ext cx="439560" cy="40068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D6F970EC-77A3-BAC5-B50F-72E500A953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1640" y="3645720"/>
                <a:ext cx="458280" cy="4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44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97"/>
    </mc:Choice>
    <mc:Fallback xmlns="">
      <p:transition spd="slow" advTm="483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6525-DCE8-C2DF-A241-9B762FE46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88F2-B7A6-4924-00BE-6C44D96A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Aplicación de </a:t>
            </a:r>
            <a:r>
              <a:rPr lang="es-AR" dirty="0" err="1"/>
              <a:t>Glasso</a:t>
            </a:r>
            <a:r>
              <a:rPr lang="es-AR" dirty="0"/>
              <a:t> en valores de bolsa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4D6A-F321-3F6C-064E-6ADA6696CD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6362267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s-ES" dirty="0"/>
              <a:t>APLICACIÓN EN RETORNO</a:t>
            </a:r>
          </a:p>
          <a:p>
            <a:r>
              <a:rPr lang="es-AR" dirty="0"/>
              <a:t>+ Elimina tendencias a largo plazo</a:t>
            </a:r>
          </a:p>
          <a:p>
            <a:r>
              <a:rPr lang="es-AR" dirty="0"/>
              <a:t>+ Suma comparabilidad</a:t>
            </a:r>
          </a:p>
          <a:p>
            <a:r>
              <a:rPr lang="es-AR" dirty="0"/>
              <a:t>+ Enfatiza fenómenos estacionarios</a:t>
            </a:r>
          </a:p>
          <a:p>
            <a:r>
              <a:rPr lang="es-AR" dirty="0"/>
              <a:t>+ Reduce impacto de eventos corporativos</a:t>
            </a:r>
          </a:p>
          <a:p>
            <a:r>
              <a:rPr lang="es-AR" dirty="0"/>
              <a:t>+ Mejor respecto a enfocar en las ganancias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dirty="0"/>
              <a:t>Resultados insulsos, sin relaciones encontradas…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9F58C-FE6E-8F45-5F3A-A4D9C338C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0AB6D2A-EB31-211D-02F8-E3CB6D274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A4FC21-6390-1E34-4A4C-BB248B8EA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255"/>
            <a:ext cx="65" cy="33468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F0E14E-33DF-36B2-132F-3ED625A9F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12393" r="19856" b="16634"/>
          <a:stretch/>
        </p:blipFill>
        <p:spPr bwMode="auto">
          <a:xfrm>
            <a:off x="6515582" y="1550473"/>
            <a:ext cx="4838218" cy="441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5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0255-D0A4-D406-7338-A6093721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6D7F-8570-45A6-7591-F719A8BB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Aplicación de </a:t>
            </a:r>
            <a:r>
              <a:rPr lang="es-AR" dirty="0" err="1"/>
              <a:t>Glasso</a:t>
            </a:r>
            <a:r>
              <a:rPr lang="es-AR" dirty="0"/>
              <a:t> en valores de bolsa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0E903-7BF6-C9BA-DED8-BFB368F20A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6362267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s-ES" dirty="0"/>
              <a:t>APLICACIÓN EN VALORES DE CIERRE</a:t>
            </a:r>
          </a:p>
          <a:p>
            <a:r>
              <a:rPr lang="es-AR" dirty="0"/>
              <a:t>+ Coloreando según sector</a:t>
            </a:r>
          </a:p>
          <a:p>
            <a:r>
              <a:rPr lang="es-AR" dirty="0"/>
              <a:t>+ Se detectan relaciones directas</a:t>
            </a:r>
          </a:p>
          <a:p>
            <a:r>
              <a:rPr lang="es-AR" dirty="0"/>
              <a:t>+ Stocks aisladas en el grafo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dirty="0"/>
              <a:t>Repasemos el notebook de procesamiento </a:t>
            </a:r>
          </a:p>
          <a:p>
            <a:r>
              <a:rPr lang="es-AR" b="1" dirty="0"/>
              <a:t>Y Observemos esto en un HTML interactivo con </a:t>
            </a:r>
            <a:r>
              <a:rPr lang="es-AR" b="1" dirty="0" err="1">
                <a:solidFill>
                  <a:srgbClr val="FF0000"/>
                </a:solidFill>
              </a:rPr>
              <a:t>graphjs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230F4-48A9-1190-9154-F85230A24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54FAF1B-1954-E810-2709-C5EAA378B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DAA1BA-8F16-B80B-F3FD-901F80D9D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255"/>
            <a:ext cx="65" cy="33468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28CB7EC-9922-E248-E026-99045DC4B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t="13333" r="20423" b="18650"/>
          <a:stretch/>
        </p:blipFill>
        <p:spPr bwMode="auto">
          <a:xfrm>
            <a:off x="6330387" y="1427936"/>
            <a:ext cx="5023413" cy="46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2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3E36-651D-7F27-EE70-9C4417AA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EE17-DD42-F56A-FCC0-C2C5DAA3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s-AR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9C630-8B5C-871A-DC08-974489FB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/>
              <a:t>GLASSO resulta una herramienta útil para relacionar valores de bolsa.</a:t>
            </a:r>
          </a:p>
          <a:p>
            <a:r>
              <a:rPr lang="es-AR" dirty="0"/>
              <a:t>La construcción de </a:t>
            </a:r>
            <a:r>
              <a:rPr lang="es-AR" dirty="0" err="1"/>
              <a:t>clusters</a:t>
            </a:r>
            <a:r>
              <a:rPr lang="es-AR" dirty="0"/>
              <a:t> de stocks, a partir de estos grafos creados, requiere el análisis de un especialista en finanzas.</a:t>
            </a:r>
          </a:p>
          <a:p>
            <a:r>
              <a:rPr lang="es-AR" dirty="0"/>
              <a:t>El trabajo sobre retornos, en lugar de valores, no fue posible y queda pendiente su abordaje usando retornos mensuales.</a:t>
            </a:r>
          </a:p>
        </p:txBody>
      </p:sp>
      <p:pic>
        <p:nvPicPr>
          <p:cNvPr id="14" name="Marcador de posición de imagen 1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96F535CD-27DB-1FCC-20CA-1334E1899A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4" r="29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695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GRACIAS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pPr algn="l"/>
            <a:r>
              <a:rPr lang="en-US" dirty="0" err="1"/>
              <a:t>Repositorio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: </a:t>
            </a:r>
          </a:p>
          <a:p>
            <a:pPr algn="l"/>
            <a:r>
              <a:rPr lang="en-US" dirty="0">
                <a:hlinkClick r:id="rId4"/>
              </a:rPr>
              <a:t>https://github.com/sstedoldi/glasso_finance</a:t>
            </a:r>
            <a:endParaRPr lang="en-US" dirty="0"/>
          </a:p>
          <a:p>
            <a:pPr algn="l"/>
            <a:r>
              <a:rPr lang="en-US" dirty="0" err="1"/>
              <a:t>Contactos</a:t>
            </a:r>
            <a:r>
              <a:rPr lang="en-US" dirty="0"/>
              <a:t>:</a:t>
            </a:r>
          </a:p>
          <a:p>
            <a:pPr algn="l"/>
            <a:r>
              <a:rPr lang="en-US" dirty="0">
                <a:hlinkClick r:id="rId5"/>
              </a:rPr>
              <a:t>shidacalderon@gmail.com</a:t>
            </a:r>
            <a:endParaRPr lang="en-US" dirty="0"/>
          </a:p>
          <a:p>
            <a:pPr algn="l"/>
            <a:r>
              <a:rPr lang="en-US" dirty="0">
                <a:hlinkClick r:id="rId6"/>
              </a:rPr>
              <a:t>santtedo@gmail.com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392" y="627044"/>
            <a:ext cx="4837176" cy="1059366"/>
          </a:xfrm>
          <a:noFill/>
        </p:spPr>
        <p:txBody>
          <a:bodyPr anchor="b">
            <a:noAutofit/>
          </a:bodyPr>
          <a:lstStyle/>
          <a:p>
            <a:r>
              <a:rPr lang="es-AR" b="1" dirty="0"/>
              <a:t>Contenido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942" y="2173117"/>
            <a:ext cx="6936058" cy="4544255"/>
          </a:xfrm>
          <a:noFill/>
        </p:spPr>
        <p:txBody>
          <a:bodyPr anchor="t">
            <a:normAutofit/>
          </a:bodyPr>
          <a:lstStyle/>
          <a:p>
            <a:r>
              <a:rPr lang="es-ES" sz="1900" b="1" dirty="0"/>
              <a:t>    Introducción</a:t>
            </a:r>
            <a:r>
              <a:rPr lang="es-ES" sz="1900" dirty="0"/>
              <a:t> </a:t>
            </a:r>
          </a:p>
          <a:p>
            <a:r>
              <a:rPr lang="es-ES" sz="1900" b="1" dirty="0"/>
              <a:t>    Problema disparador</a:t>
            </a:r>
            <a:endParaRPr lang="es-ES" sz="1900" dirty="0"/>
          </a:p>
          <a:p>
            <a:r>
              <a:rPr lang="es-ES" sz="1900" dirty="0"/>
              <a:t>    </a:t>
            </a:r>
            <a:r>
              <a:rPr lang="es-ES" sz="1900" b="1" dirty="0"/>
              <a:t>Graphical Lasso</a:t>
            </a:r>
            <a:r>
              <a:rPr lang="es-ES" sz="1900" dirty="0"/>
              <a:t> </a:t>
            </a:r>
          </a:p>
          <a:p>
            <a:r>
              <a:rPr lang="es-ES" sz="1900" dirty="0"/>
              <a:t>    </a:t>
            </a:r>
            <a:r>
              <a:rPr lang="es-ES" sz="1900" b="1" dirty="0"/>
              <a:t>Aplicación</a:t>
            </a:r>
            <a:r>
              <a:rPr lang="es-ES" sz="1900" dirty="0"/>
              <a:t> </a:t>
            </a:r>
          </a:p>
        </p:txBody>
      </p:sp>
      <p:pic>
        <p:nvPicPr>
          <p:cNvPr id="7" name="Marcador de posición de imagen 6" descr="Foto en blanco y negro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5DDDF2E9-D34D-F401-4A9B-1D6278C34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1" b="12631"/>
          <a:stretch>
            <a:fillRect/>
          </a:stretch>
        </p:blipFill>
        <p:spPr>
          <a:xfrm>
            <a:off x="-296772" y="9754"/>
            <a:ext cx="5503845" cy="6947210"/>
          </a:xfrm>
        </p:spPr>
      </p:pic>
      <p:pic>
        <p:nvPicPr>
          <p:cNvPr id="2050" name="Picture 2" descr="Globo terráqueo con tres flechas - Iconos gratis de flech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117" y="2316311"/>
            <a:ext cx="250825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ímbolo de interfaz de búsqueda de datos de un gráfico de barras con una  herramienta de lupa - Iconos gratis de negoci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8" b="8064"/>
          <a:stretch/>
        </p:blipFill>
        <p:spPr bwMode="auto">
          <a:xfrm>
            <a:off x="5165892" y="2870423"/>
            <a:ext cx="295274" cy="2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ypes of Graphs · Matemáticas Discretas | by Massin Laa. | Mediu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t="10545" r="16087" b="14714"/>
          <a:stretch/>
        </p:blipFill>
        <p:spPr bwMode="auto">
          <a:xfrm rot="10800000">
            <a:off x="5188117" y="3409577"/>
            <a:ext cx="295275" cy="28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lsa de valores - Iconos gratis de negocios y finanza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66" y="4019256"/>
            <a:ext cx="273231" cy="27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60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62"/>
    </mc:Choice>
    <mc:Fallback xmlns="">
      <p:transition spd="slow" advTm="401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s-AR" b="1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539" y="2313006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/>
              <a:t>Relevancia del mercado de capitales y el trading</a:t>
            </a:r>
            <a:r>
              <a:rPr lang="es-ES" dirty="0"/>
              <a:t>: Pilar clave para el desarrollo económico y la generación de oportunidades de inversión.</a:t>
            </a:r>
          </a:p>
          <a:p>
            <a:r>
              <a:rPr lang="es-ES" b="1" dirty="0"/>
              <a:t>Revolución </a:t>
            </a:r>
            <a:r>
              <a:rPr lang="es-ES" b="1" dirty="0" err="1"/>
              <a:t>fintech</a:t>
            </a:r>
            <a:r>
              <a:rPr lang="es-ES" b="1" dirty="0"/>
              <a:t> y expansión del mercado</a:t>
            </a:r>
            <a:r>
              <a:rPr lang="es-ES" dirty="0"/>
              <a:t>: Crecimiento exponencial del acceso y participación en los mercados financieros.</a:t>
            </a:r>
          </a:p>
          <a:p>
            <a:r>
              <a:rPr lang="es-ES" b="1" dirty="0"/>
              <a:t>Desafío actual</a:t>
            </a:r>
            <a:r>
              <a:rPr lang="es-ES" dirty="0"/>
              <a:t>: Gestionar eficientemente carteras ante la complejidad y volatilidad creciente de los mercados.</a:t>
            </a:r>
          </a:p>
          <a:p>
            <a:r>
              <a:rPr lang="es-AR" b="1" dirty="0"/>
              <a:t>Propuesta metodológica</a:t>
            </a:r>
            <a:r>
              <a:rPr lang="es-AR" dirty="0"/>
              <a:t>: Uso de </a:t>
            </a:r>
            <a:r>
              <a:rPr lang="es-AR" dirty="0" err="1"/>
              <a:t>Graphical</a:t>
            </a:r>
            <a:r>
              <a:rPr lang="es-AR" dirty="0"/>
              <a:t> LASSO (GLASSO) para construir redes de dependencia entre activos financieros.</a:t>
            </a:r>
            <a:endParaRPr lang="en-US" dirty="0"/>
          </a:p>
        </p:txBody>
      </p:sp>
      <p:pic>
        <p:nvPicPr>
          <p:cNvPr id="14" name="Marcador de posición de imagen 1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A537AC9-6A2E-8741-0D43-D43E032050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4" r="29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36"/>
    </mc:Choice>
    <mc:Fallback xmlns="">
      <p:transition spd="slow" advTm="7403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b="1" dirty="0"/>
              <a:t>Problema disparador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C808307-8023-C579-C704-C99FFC5046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85112" y="5113249"/>
            <a:ext cx="7748524" cy="880736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/>
              <a:t>¿Cómo podemos agrupar stocks para tomar decisiones de compra/venta, diversificando apropiadamente?</a:t>
            </a:r>
            <a:endParaRPr lang="es-AR" sz="2400" b="1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1709385634"/>
              </p:ext>
            </p:extLst>
          </p:nvPr>
        </p:nvGraphicFramePr>
        <p:xfrm>
          <a:off x="1590675" y="442430"/>
          <a:ext cx="85221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 descr="Gráfico de barras - Iconos gratis de negoc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81496" y="2788228"/>
            <a:ext cx="277811" cy="27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🔗 - Símbolo de enlace Emoji (Link) 📖 Significado del Emoji ✂ Copiar &amp; 📋  Pegar (◕‿◕) SYMB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" name="AutoShape 8" descr="🔗 - Símbolo de enlace Emoji (Link) 📖 Significado del Emoji ✂ Copiar &amp; 📋  Pegar (◕‿◕) SYMB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AutoShape 10" descr="🔗 - Símbolo de enlace Emoji (Link) 📖 Significado del Emoji ✂ Copiar &amp; 📋  Pegar (◕‿◕) SYMB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4" name="13 Imagen" descr="🔗 Link Emoji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t="27479" r="17791" b="28276"/>
          <a:stretch/>
        </p:blipFill>
        <p:spPr bwMode="auto">
          <a:xfrm>
            <a:off x="2142843" y="3581470"/>
            <a:ext cx="210657" cy="1936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14 Imagen" descr="weighing scales&quot; Emoji - Download for free – Iconduck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726" y="2754097"/>
            <a:ext cx="198440" cy="2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15 Imagen" descr="laptop&quot; Icon - Download for free – Iconduck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24" y="3427329"/>
            <a:ext cx="211140" cy="17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16 Imagen" descr="📈 Gráfica De Evolución Ascendente Emoji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t="2174" r="2445" b="1631"/>
          <a:stretch/>
        </p:blipFill>
        <p:spPr bwMode="auto">
          <a:xfrm>
            <a:off x="8173538" y="2815610"/>
            <a:ext cx="231865" cy="1849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17 Imagen" descr="🧠 Cerebro Emoji"/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9799" r="2261" b="13316"/>
          <a:stretch/>
        </p:blipFill>
        <p:spPr bwMode="auto">
          <a:xfrm>
            <a:off x="8089219" y="3594853"/>
            <a:ext cx="221615" cy="1669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96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240"/>
    </mc:Choice>
    <mc:Fallback xmlns="">
      <p:transition spd="slow" advTm="1282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90EB7-A0A0-759D-C820-732823BAB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 descr="Gráfico, Escala de tiempo, Gráfico de rectángulos&#10;&#10;Descripción generada automáticamente">
            <a:extLst>
              <a:ext uri="{FF2B5EF4-FFF2-40B4-BE49-F238E27FC236}">
                <a16:creationId xmlns:a16="http://schemas.microsoft.com/office/drawing/2014/main" id="{4848D17A-F691-3398-E654-9CF7866B239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7" y="1651049"/>
            <a:ext cx="7243593" cy="447033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C43F6-6C8E-EC29-EFE8-E5FB65A84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Problema disparador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33D30-0818-AA16-4159-CDB83FD8AC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3921" y="1691640"/>
            <a:ext cx="5212079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CORRELACION ENTRE VALORES DE STOCKS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s-ES" b="1" dirty="0"/>
              <a:t>Contexto del análisis:</a:t>
            </a:r>
          </a:p>
          <a:p>
            <a:r>
              <a:rPr lang="en-US" dirty="0" err="1"/>
              <a:t>Muestra</a:t>
            </a:r>
            <a:r>
              <a:rPr lang="en-US" dirty="0"/>
              <a:t> de 30 stocks </a:t>
            </a:r>
            <a:r>
              <a:rPr lang="en-US" dirty="0" err="1"/>
              <a:t>tomadas</a:t>
            </a:r>
            <a:r>
              <a:rPr lang="en-US" dirty="0"/>
              <a:t> al azar</a:t>
            </a:r>
          </a:p>
          <a:p>
            <a:r>
              <a:rPr lang="en-US" dirty="0"/>
              <a:t>36 meses de </a:t>
            </a:r>
            <a:r>
              <a:rPr lang="en-US" dirty="0" err="1"/>
              <a:t>ventana</a:t>
            </a:r>
            <a:r>
              <a:rPr lang="en-US" dirty="0"/>
              <a:t> temporal</a:t>
            </a:r>
          </a:p>
          <a:p>
            <a:endParaRPr lang="es-ES" b="1" dirty="0"/>
          </a:p>
          <a:p>
            <a:r>
              <a:rPr lang="es-ES" b="1" dirty="0"/>
              <a:t>Hallazgos principales:</a:t>
            </a:r>
          </a:p>
          <a:p>
            <a:r>
              <a:rPr lang="en-US" dirty="0" err="1"/>
              <a:t>Altas</a:t>
            </a:r>
            <a:r>
              <a:rPr lang="en-US" dirty="0"/>
              <a:t> </a:t>
            </a:r>
            <a:r>
              <a:rPr lang="en-US" dirty="0" err="1"/>
              <a:t>correlaciones</a:t>
            </a:r>
            <a:r>
              <a:rPr lang="en-US" dirty="0"/>
              <a:t> + / -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CBFBE-ED61-E255-EF40-B2FF1B7E7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2553DD2-BF19-AD2C-5592-777407FEC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013" y="2485648"/>
            <a:ext cx="2902449" cy="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43"/>
    </mc:Choice>
    <mc:Fallback xmlns="">
      <p:transition spd="slow" advTm="713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BF27B-06F2-5F62-AE60-F58FD22C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0EE9-AAE2-6E6C-9A4D-87F3FB92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Problema disparador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FA5A-0414-FF4E-5C7A-DD7F6A72C2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400" y="1543050"/>
            <a:ext cx="5562600" cy="4236281"/>
          </a:xfrm>
          <a:noFill/>
        </p:spPr>
        <p:txBody>
          <a:bodyPr>
            <a:normAutofit/>
          </a:bodyPr>
          <a:lstStyle/>
          <a:p>
            <a:pPr algn="ctr"/>
            <a:r>
              <a:rPr lang="es-AR" dirty="0"/>
              <a:t>CASOS EJEMPLIFICADORES</a:t>
            </a:r>
          </a:p>
          <a:p>
            <a:r>
              <a:rPr lang="es-ES" b="1" dirty="0"/>
              <a:t>Caso 1: Correlación positiva (MMC &amp; HLT)</a:t>
            </a:r>
            <a:endParaRPr lang="es-ES" dirty="0"/>
          </a:p>
          <a:p>
            <a:r>
              <a:rPr lang="es-AR" dirty="0"/>
              <a:t>MMC &amp; HTL </a:t>
            </a:r>
            <a:r>
              <a:rPr lang="es-AR" dirty="0" err="1"/>
              <a:t>corr</a:t>
            </a:r>
            <a:r>
              <a:rPr lang="es-AR" dirty="0"/>
              <a:t> = 0,91</a:t>
            </a:r>
          </a:p>
          <a:p>
            <a:r>
              <a:rPr lang="es-AR" dirty="0"/>
              <a:t>MMC corresponde al sector financiero</a:t>
            </a:r>
          </a:p>
          <a:p>
            <a:r>
              <a:rPr lang="es-AR" dirty="0"/>
              <a:t>HTL corresponde al sector consumo masivo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sz="2400" b="1" dirty="0"/>
          </a:p>
          <a:p>
            <a:endParaRPr lang="es-AR" sz="2400" b="1" dirty="0"/>
          </a:p>
          <a:p>
            <a:endParaRPr lang="es-AR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1118-AA01-97FF-DE11-21FCFFCBF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Imagen 10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F9A2113D-8B6E-A4FA-0418-D09F48AE2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>
          <a:xfrm>
            <a:off x="6350462" y="2922906"/>
            <a:ext cx="4337216" cy="2482873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A7A11E5-8549-7489-358C-115D648DD632}"/>
              </a:ext>
            </a:extLst>
          </p:cNvPr>
          <p:cNvSpPr txBox="1">
            <a:spLocks/>
          </p:cNvSpPr>
          <p:nvPr/>
        </p:nvSpPr>
        <p:spPr>
          <a:xfrm>
            <a:off x="6096000" y="1611628"/>
            <a:ext cx="5562600" cy="41371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dirty="0"/>
              <a:t>CASOS EJEMPLIFICADORES</a:t>
            </a:r>
          </a:p>
          <a:p>
            <a:r>
              <a:rPr lang="es-ES" b="1" dirty="0"/>
              <a:t>Caso 2: Correlación negativa (MMC &amp; UPS)</a:t>
            </a:r>
            <a:endParaRPr lang="es-ES" dirty="0"/>
          </a:p>
          <a:p>
            <a:r>
              <a:rPr lang="es-AR" dirty="0"/>
              <a:t>MMC &amp; UPS </a:t>
            </a:r>
            <a:r>
              <a:rPr lang="es-AR" dirty="0" err="1"/>
              <a:t>corr</a:t>
            </a:r>
            <a:r>
              <a:rPr lang="es-AR" dirty="0"/>
              <a:t> = (-) 0,82</a:t>
            </a:r>
          </a:p>
          <a:p>
            <a:r>
              <a:rPr lang="es-AR" dirty="0"/>
              <a:t>UPS corresponde al sector industrial</a:t>
            </a:r>
          </a:p>
          <a:p>
            <a:endParaRPr lang="es-AR" dirty="0"/>
          </a:p>
          <a:p>
            <a:endParaRPr lang="es-AR" dirty="0"/>
          </a:p>
        </p:txBody>
      </p:sp>
      <p:pic>
        <p:nvPicPr>
          <p:cNvPr id="51" name="Marcador de contenido 8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27A633F9-3FC5-7620-D834-B99CFBE44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>
          <a:xfrm>
            <a:off x="1025280" y="3315988"/>
            <a:ext cx="3957781" cy="2265662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74BF401D-A8BA-282B-E8E0-ED4A95A4451C}"/>
              </a:ext>
            </a:extLst>
          </p:cNvPr>
          <p:cNvSpPr txBox="1"/>
          <p:nvPr/>
        </p:nvSpPr>
        <p:spPr>
          <a:xfrm>
            <a:off x="2620994" y="56383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b="1" dirty="0"/>
              <a:t>¿Tienen sentido práctico estas correlaciones?</a:t>
            </a:r>
          </a:p>
        </p:txBody>
      </p:sp>
    </p:spTree>
    <p:extLst>
      <p:ext uri="{BB962C8B-B14F-4D97-AF65-F5344CB8AC3E}">
        <p14:creationId xmlns:p14="http://schemas.microsoft.com/office/powerpoint/2010/main" val="1869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32"/>
    </mc:Choice>
    <mc:Fallback xmlns="">
      <p:transition spd="slow" advTm="1163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3321D-D6EE-D81C-D551-437467923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5A7FD2C5-BC27-2B08-83B4-59AF07059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200467" y="0"/>
            <a:ext cx="4991533" cy="512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903A07-0BB0-9424-81D1-6DD34788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GRAPHICAL LASSO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EAF8-B0B2-BA78-C6BF-F21BF440DC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10515600" cy="4523965"/>
          </a:xfrm>
          <a:noFill/>
        </p:spPr>
        <p:txBody>
          <a:bodyPr>
            <a:normAutofit/>
          </a:bodyPr>
          <a:lstStyle/>
          <a:p>
            <a:r>
              <a:rPr lang="es-AR" dirty="0"/>
              <a:t>Parte de la matriz de covarianza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Σ</a:t>
            </a:r>
            <a:endParaRPr lang="es-AR" dirty="0"/>
          </a:p>
          <a:p>
            <a:r>
              <a:rPr lang="es-AR" dirty="0"/>
              <a:t>Estima la </a:t>
            </a:r>
            <a:r>
              <a:rPr lang="es-AR" b="1" dirty="0"/>
              <a:t>matriz de precisión </a:t>
            </a:r>
            <a:r>
              <a:rPr lang="es-AR" dirty="0"/>
              <a:t>(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</a:t>
            </a:r>
            <a:r>
              <a:rPr lang="es-E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s-AR" dirty="0"/>
              <a:t>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Σ−1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)</a:t>
            </a:r>
            <a:endParaRPr lang="es-AR" dirty="0"/>
          </a:p>
          <a:p>
            <a:r>
              <a:rPr lang="es-AR" dirty="0"/>
              <a:t>Información de la dependencia condicional entre variables (stocks)</a:t>
            </a:r>
          </a:p>
          <a:p>
            <a:r>
              <a:rPr lang="es-ES" dirty="0">
                <a:solidFill>
                  <a:srgbClr val="333333"/>
                </a:solidFill>
                <a:latin typeface="MathJax_Main"/>
              </a:rPr>
              <a:t>Función de optimización</a:t>
            </a:r>
            <a:r>
              <a:rPr lang="es-AR" dirty="0"/>
              <a:t> con regularización LASSO, usando su misma norma </a:t>
            </a:r>
            <a:r>
              <a:rPr lang="el-GR" dirty="0">
                <a:solidFill>
                  <a:srgbClr val="333333"/>
                </a:solidFill>
                <a:latin typeface="MathJax_Math-italic"/>
              </a:rPr>
              <a:t>λ</a:t>
            </a:r>
            <a:r>
              <a:rPr lang="el-GR" dirty="0">
                <a:solidFill>
                  <a:srgbClr val="333333"/>
                </a:solidFill>
                <a:latin typeface="MathJax_Main"/>
              </a:rPr>
              <a:t>∥Ω∥</a:t>
            </a:r>
            <a:endParaRPr lang="es-ES" dirty="0">
              <a:solidFill>
                <a:srgbClr val="333333"/>
              </a:solidFill>
              <a:latin typeface="MathJax_Main"/>
            </a:endParaRPr>
          </a:p>
          <a:p>
            <a:endParaRPr lang="es-ES" dirty="0">
              <a:solidFill>
                <a:srgbClr val="333333"/>
              </a:solidFill>
              <a:latin typeface="MathJax_Main"/>
            </a:endParaRPr>
          </a:p>
          <a:p>
            <a:endParaRPr lang="es-ES" dirty="0">
              <a:solidFill>
                <a:srgbClr val="333333"/>
              </a:solidFill>
              <a:latin typeface="MathJax_Main"/>
            </a:endParaRPr>
          </a:p>
          <a:p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Encontrando un </a:t>
            </a:r>
            <a:r>
              <a:rPr lang="es-AR" b="1" dirty="0"/>
              <a:t>matriz de precisión esparza</a:t>
            </a:r>
            <a:endParaRPr lang="es-ES" b="0" i="0" u="none" strike="noStrike" dirty="0">
              <a:solidFill>
                <a:srgbClr val="333333"/>
              </a:solidFill>
              <a:effectLst/>
              <a:latin typeface="MathJax_Main"/>
            </a:endParaRPr>
          </a:p>
          <a:p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λ</a:t>
            </a:r>
            <a:r>
              <a:rPr lang="es-ES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 es el parámetro de regularización</a:t>
            </a:r>
          </a:p>
          <a:p>
            <a:pPr algn="r"/>
            <a:endParaRPr lang="es-ES" dirty="0">
              <a:solidFill>
                <a:srgbClr val="333333"/>
              </a:solidFill>
              <a:latin typeface="MathJax_Math-italic"/>
            </a:endParaRPr>
          </a:p>
          <a:p>
            <a:pPr algn="r"/>
            <a:endParaRPr lang="es-ES" dirty="0">
              <a:solidFill>
                <a:srgbClr val="333333"/>
              </a:solidFill>
              <a:latin typeface="MathJax_Math-italic"/>
            </a:endParaRPr>
          </a:p>
          <a:p>
            <a:r>
              <a:rPr lang="es-AR" dirty="0">
                <a:solidFill>
                  <a:srgbClr val="333333"/>
                </a:solidFill>
                <a:latin typeface="MathJax_Math-italic"/>
              </a:rPr>
              <a:t>Friedman, Hastie &amp; </a:t>
            </a:r>
            <a:r>
              <a:rPr lang="es-AR" dirty="0" err="1">
                <a:solidFill>
                  <a:srgbClr val="333333"/>
                </a:solidFill>
                <a:latin typeface="MathJax_Math-italic"/>
              </a:rPr>
              <a:t>Tibshirani</a:t>
            </a:r>
            <a:r>
              <a:rPr lang="es-AR" dirty="0">
                <a:solidFill>
                  <a:srgbClr val="333333"/>
                </a:solidFill>
                <a:latin typeface="MathJax_Math-italic"/>
              </a:rPr>
              <a:t> (2008)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1275F-2210-E8B0-C64F-23F182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12E373-198E-8D05-AC57-FFFA1100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94" y="3429000"/>
            <a:ext cx="4952812" cy="730743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A1C16BF4-D85A-768A-5EDE-D846CD9DF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0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6587-CC34-E31F-E4B7-AFD89193C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63F0-CFF8-800E-49CA-A5F6ADC0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GRAPHICAL LASSO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780EB-6633-52AA-0499-5AD5BACEAA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10515600" cy="4137189"/>
          </a:xfrm>
          <a:noFill/>
        </p:spPr>
        <p:txBody>
          <a:bodyPr>
            <a:normAutofit/>
          </a:bodyPr>
          <a:lstStyle/>
          <a:p>
            <a:r>
              <a:rPr lang="es-ES" dirty="0"/>
              <a:t>Relación “directa” entre dos variables (stocks)</a:t>
            </a:r>
          </a:p>
          <a:p>
            <a:r>
              <a:rPr lang="es-ES" dirty="0"/>
              <a:t>Estimada con la </a:t>
            </a:r>
            <a:r>
              <a:rPr lang="es-ES" b="1" dirty="0"/>
              <a:t>matriz de correlación parcial</a:t>
            </a:r>
          </a:p>
          <a:p>
            <a:r>
              <a:rPr lang="es-ES" dirty="0"/>
              <a:t>Usa la </a:t>
            </a:r>
            <a:r>
              <a:rPr lang="es-AR" b="1" dirty="0"/>
              <a:t>matriz de precisión </a:t>
            </a:r>
            <a:r>
              <a:rPr lang="es-AR" b="1" dirty="0" err="1"/>
              <a:t>esparsa</a:t>
            </a:r>
            <a:r>
              <a:rPr lang="es-AR" b="1" dirty="0"/>
              <a:t> </a:t>
            </a:r>
            <a:r>
              <a:rPr lang="es-AR" dirty="0"/>
              <a:t>(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) </a:t>
            </a:r>
          </a:p>
          <a:p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MathJax_Main"/>
              </a:rPr>
              <a:t>jj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y 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MathJax_Main"/>
              </a:rPr>
              <a:t>kk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son los valores diagonales de </a:t>
            </a:r>
            <a:r>
              <a:rPr lang="el-GR" b="0" i="0" dirty="0">
                <a:solidFill>
                  <a:srgbClr val="333333"/>
                </a:solidFill>
                <a:effectLst/>
                <a:latin typeface="MathJax_Main"/>
              </a:rPr>
              <a:t>Ω</a:t>
            </a:r>
            <a:r>
              <a:rPr lang="es-ES" b="0" i="0" dirty="0">
                <a:solidFill>
                  <a:srgbClr val="333333"/>
                </a:solidFill>
                <a:effectLst/>
                <a:latin typeface="MathJax_Main"/>
              </a:rPr>
              <a:t> para las variables j y k</a:t>
            </a:r>
          </a:p>
          <a:p>
            <a:r>
              <a:rPr lang="es-ES" dirty="0">
                <a:solidFill>
                  <a:srgbClr val="333333"/>
                </a:solidFill>
                <a:latin typeface="MathJax_Main"/>
              </a:rPr>
              <a:t>Capta la fuerza de la relación</a:t>
            </a:r>
          </a:p>
          <a:p>
            <a:r>
              <a:rPr lang="es-ES" dirty="0">
                <a:solidFill>
                  <a:srgbClr val="333333"/>
                </a:solidFill>
                <a:latin typeface="MathJax_Main"/>
              </a:rPr>
              <a:t>Y la dirección, a partir del signo</a:t>
            </a:r>
            <a:endParaRPr lang="es-A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2855C-5746-B6C1-15E6-F75A67703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A2323E6-FE2A-6BEF-031C-3FC40DAF7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1543C2-217F-9144-53B9-04532979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86" y="4272036"/>
            <a:ext cx="2642010" cy="9628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DDFBA0-C081-E8A8-650E-0D23B00C24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7200467" y="0"/>
            <a:ext cx="4991533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5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3E195-34A4-46AC-7A33-A548BECEE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6B3A9B3-00FF-A117-1E53-AA01F809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200467" y="0"/>
            <a:ext cx="4991533" cy="512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937D-C80D-0565-7702-EF87276B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s-AR" dirty="0"/>
              <a:t>Aplicación de </a:t>
            </a:r>
            <a:r>
              <a:rPr lang="es-AR" dirty="0" err="1"/>
              <a:t>Glasso</a:t>
            </a:r>
            <a:r>
              <a:rPr lang="es-AR" dirty="0"/>
              <a:t> en valores de bolsa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4754B-81CC-6C92-A1DB-8D2CF20A75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1640"/>
            <a:ext cx="6362267" cy="4137189"/>
          </a:xfrm>
          <a:noFill/>
        </p:spPr>
        <p:txBody>
          <a:bodyPr>
            <a:normAutofit/>
          </a:bodyPr>
          <a:lstStyle/>
          <a:p>
            <a:pPr algn="ctr"/>
            <a:r>
              <a:rPr lang="es-ES" dirty="0"/>
              <a:t>PUNTO DE PARTIDA</a:t>
            </a:r>
          </a:p>
          <a:p>
            <a:r>
              <a:rPr lang="es-ES" b="1" dirty="0" err="1"/>
              <a:t>Yahoo</a:t>
            </a:r>
            <a:r>
              <a:rPr lang="es-ES" b="1" dirty="0"/>
              <a:t> </a:t>
            </a:r>
            <a:r>
              <a:rPr lang="es-ES" b="1" dirty="0" err="1"/>
              <a:t>finance</a:t>
            </a:r>
            <a:r>
              <a:rPr lang="es-ES" b="1" dirty="0"/>
              <a:t> </a:t>
            </a:r>
            <a:r>
              <a:rPr lang="es-ES" dirty="0"/>
              <a:t>como fuente de datos</a:t>
            </a:r>
          </a:p>
          <a:p>
            <a:r>
              <a:rPr lang="es-ES" dirty="0"/>
              <a:t>Analizando unas ~ 200 stocks en los últimos 36 meses</a:t>
            </a:r>
          </a:p>
          <a:p>
            <a:r>
              <a:rPr lang="es-ES" dirty="0"/>
              <a:t>Esta ventana permite captar </a:t>
            </a:r>
            <a:r>
              <a:rPr lang="es-ES" b="1" dirty="0"/>
              <a:t>patrones a mediano plazo</a:t>
            </a:r>
          </a:p>
          <a:p>
            <a:r>
              <a:rPr lang="es-ES" dirty="0"/>
              <a:t>Abarca </a:t>
            </a:r>
            <a:r>
              <a:rPr lang="es-ES" b="1" dirty="0"/>
              <a:t>ciclos económicos </a:t>
            </a:r>
            <a:r>
              <a:rPr lang="es-ES" dirty="0"/>
              <a:t>en sus distintas fases</a:t>
            </a:r>
          </a:p>
          <a:p>
            <a:r>
              <a:rPr lang="es-ES" b="1" dirty="0"/>
              <a:t>Evita ruido </a:t>
            </a:r>
            <a:r>
              <a:rPr lang="es-ES" dirty="0"/>
              <a:t>temporal</a:t>
            </a:r>
          </a:p>
          <a:p>
            <a:endParaRPr lang="es-ES" dirty="0"/>
          </a:p>
          <a:p>
            <a:r>
              <a:rPr lang="es-ES" dirty="0"/>
              <a:t>Librerías específicas usadas: </a:t>
            </a:r>
          </a:p>
          <a:p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glasso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colorRamps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igraph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RColorBrewer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threejs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htmlwidgets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quantmod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tidyverse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Courier New" panose="02070309020205020404" pitchFamily="49" charset="0"/>
              </a:rPr>
              <a:t>, 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PerformanceAnalytics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cs typeface="Courier New" panose="02070309020205020404" pitchFamily="49" charset="0"/>
              </a:rPr>
              <a:t>'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endParaRPr lang="es-A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FEDED6-16B5-6C4B-AF4C-3A1CD968E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D247EF6-C822-2F97-79BF-F9B05B1A6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6BA625-EF9C-6A64-BC62-66471A8F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255"/>
            <a:ext cx="65" cy="33468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158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230e9df3-be65-4c73-a93b-d1236ebd677e"/>
    <ds:schemaRef ds:uri="http://purl.org/dc/terms/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6c05727-aa75-4e4a-9b5f-8a80a1165891"/>
    <ds:schemaRef ds:uri="http://schemas.microsoft.com/sharepoint/v3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783</TotalTime>
  <Words>960</Words>
  <Application>Microsoft Office PowerPoint</Application>
  <PresentationFormat>Panorámica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Helvetica Neue</vt:lpstr>
      <vt:lpstr>MathJax_Main</vt:lpstr>
      <vt:lpstr>MathJax_Math-italic</vt:lpstr>
      <vt:lpstr>Aptos</vt:lpstr>
      <vt:lpstr>Arial</vt:lpstr>
      <vt:lpstr>Calibri</vt:lpstr>
      <vt:lpstr>Calibri Light</vt:lpstr>
      <vt:lpstr>Courier New</vt:lpstr>
      <vt:lpstr>Wingdings</vt:lpstr>
      <vt:lpstr>Custom</vt:lpstr>
      <vt:lpstr>GRAPHICAL LASSO Aplicación en el ámbito financiero</vt:lpstr>
      <vt:lpstr>Contenido</vt:lpstr>
      <vt:lpstr>Introducción</vt:lpstr>
      <vt:lpstr>Problema disparador</vt:lpstr>
      <vt:lpstr>Problema disparador</vt:lpstr>
      <vt:lpstr>Problema disparador</vt:lpstr>
      <vt:lpstr>GRAPHICAL LASSO</vt:lpstr>
      <vt:lpstr>GRAPHICAL LASSO</vt:lpstr>
      <vt:lpstr>Aplicación de Glasso en valores de bolsa </vt:lpstr>
      <vt:lpstr>Aplicación de Glasso en valores de bolsa </vt:lpstr>
      <vt:lpstr>Aplicación de Glasso en valores de bolsa 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Santiago Tedoldi</dc:creator>
  <cp:lastModifiedBy>Santiago Tedoldi</cp:lastModifiedBy>
  <cp:revision>36</cp:revision>
  <dcterms:created xsi:type="dcterms:W3CDTF">2024-02-14T18:56:44Z</dcterms:created>
  <dcterms:modified xsi:type="dcterms:W3CDTF">2024-12-15T02:30:17Z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